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6" r:id="rId7"/>
    <p:sldId id="262" r:id="rId8"/>
    <p:sldId id="267" r:id="rId9"/>
    <p:sldId id="263" r:id="rId10"/>
    <p:sldId id="268" r:id="rId11"/>
    <p:sldId id="264" r:id="rId12"/>
    <p:sldId id="269" r:id="rId13"/>
    <p:sldId id="261" r:id="rId14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350" y="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9D34BB-3DDE-4E2B-9B6E-52C0A6CA1975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6648-0B90-4798-9E2A-16C7A2EB13A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 bright="44000" contrast="-38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609600"/>
          </a:xfrm>
        </p:spPr>
        <p:txBody>
          <a:bodyPr>
            <a:normAutofit fontScale="62500" lnSpcReduction="20000"/>
          </a:bodyPr>
          <a:lstStyle/>
          <a:p>
            <a:r>
              <a:rPr lang="sr-Latn-ME" b="1" dirty="0" smtClean="0">
                <a:solidFill>
                  <a:srgbClr val="C00000"/>
                </a:solidFill>
              </a:rPr>
              <a:t>Obilazak 5 armirano betonskih  mostova: M53, M52, </a:t>
            </a:r>
            <a:r>
              <a:rPr lang="sr-Latn-ME" b="1" dirty="0" smtClean="0">
                <a:solidFill>
                  <a:srgbClr val="C00000"/>
                </a:solidFill>
              </a:rPr>
              <a:t>M47</a:t>
            </a:r>
            <a:r>
              <a:rPr lang="sr-Latn-ME" b="1" dirty="0" smtClean="0">
                <a:solidFill>
                  <a:srgbClr val="C00000"/>
                </a:solidFill>
              </a:rPr>
              <a:t>, M42 i M40</a:t>
            </a:r>
            <a:endParaRPr lang="sr-Latn-CS" b="1" dirty="0" smtClean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06700" y="304800"/>
            <a:ext cx="5803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000" b="1" i="1" dirty="0" smtClean="0">
                <a:solidFill>
                  <a:srgbClr val="C00000"/>
                </a:solidFill>
                <a:latin typeface="+mn-lt"/>
              </a:rPr>
              <a:t>Željeznička Infrastruktura Crne Gore - AD Podgorica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36899" y="609600"/>
            <a:ext cx="5321301" cy="1588"/>
          </a:xfrm>
          <a:prstGeom prst="line">
            <a:avLst/>
          </a:prstGeom>
          <a:ln w="3175" cap="flat">
            <a:solidFill>
              <a:srgbClr val="CC3300"/>
            </a:solidFill>
            <a:bevel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301999" y="685800"/>
            <a:ext cx="5003801" cy="6350"/>
          </a:xfrm>
          <a:prstGeom prst="line">
            <a:avLst/>
          </a:prstGeom>
          <a:ln w="3175" cap="flat">
            <a:solidFill>
              <a:schemeClr val="bg1">
                <a:lumMod val="50000"/>
              </a:schemeClr>
            </a:solidFill>
            <a:bevel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Subtitle 2"/>
          <p:cNvSpPr txBox="1">
            <a:spLocks/>
          </p:cNvSpPr>
          <p:nvPr/>
        </p:nvSpPr>
        <p:spPr>
          <a:xfrm>
            <a:off x="1568450" y="6248400"/>
            <a:ext cx="6934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CS" sz="2000" b="1" dirty="0" smtClean="0">
                <a:solidFill>
                  <a:srgbClr val="C00000"/>
                </a:solidFill>
              </a:rPr>
              <a:t>Podgorica, 04. </a:t>
            </a:r>
            <a:r>
              <a:rPr lang="sr-Latn-CS" sz="2000" b="1" dirty="0" smtClean="0">
                <a:solidFill>
                  <a:srgbClr val="C00000"/>
                </a:solidFill>
              </a:rPr>
              <a:t>09. </a:t>
            </a:r>
            <a:r>
              <a:rPr lang="sr-Latn-CS" sz="2000" b="1" dirty="0" smtClean="0">
                <a:solidFill>
                  <a:srgbClr val="C00000"/>
                </a:solidFill>
              </a:rPr>
              <a:t>2020. godine</a:t>
            </a:r>
            <a:endParaRPr kumimoji="0" lang="sr-Latn-CS" sz="2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693" y="876885"/>
            <a:ext cx="2822575" cy="279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76885"/>
            <a:ext cx="2717801" cy="266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26943"/>
            <a:ext cx="3297236" cy="217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2000" dirty="0" smtClean="0"/>
              <a:t>Fotodokumentacija, </a:t>
            </a:r>
            <a:r>
              <a:rPr lang="en-US" sz="2000" i="1" dirty="0" err="1"/>
              <a:t>Montaža</a:t>
            </a:r>
            <a:r>
              <a:rPr lang="en-US" sz="2000" i="1" dirty="0"/>
              <a:t> </a:t>
            </a:r>
            <a:r>
              <a:rPr lang="en-US" sz="2000" i="1" dirty="0" err="1"/>
              <a:t>skele</a:t>
            </a:r>
            <a:r>
              <a:rPr lang="en-US" sz="2000" i="1" dirty="0"/>
              <a:t>, </a:t>
            </a:r>
            <a:r>
              <a:rPr lang="en-US" sz="2000" i="1" dirty="0" err="1"/>
              <a:t>sa</a:t>
            </a:r>
            <a:r>
              <a:rPr lang="en-US" sz="2000" i="1" dirty="0"/>
              <a:t> </a:t>
            </a:r>
            <a:r>
              <a:rPr lang="en-US" sz="2000" i="1" dirty="0" err="1"/>
              <a:t>pripremom</a:t>
            </a:r>
            <a:r>
              <a:rPr lang="en-US" sz="2000" i="1" dirty="0"/>
              <a:t> </a:t>
            </a:r>
            <a:r>
              <a:rPr lang="en-US" sz="2000" i="1" dirty="0" err="1"/>
              <a:t>površina</a:t>
            </a:r>
            <a:r>
              <a:rPr lang="en-US" sz="2000" i="1" dirty="0"/>
              <a:t> za </a:t>
            </a:r>
            <a:r>
              <a:rPr lang="en-US" sz="2000" i="1" dirty="0" err="1"/>
              <a:t>ojačanje</a:t>
            </a:r>
            <a:r>
              <a:rPr lang="en-US" sz="2000" i="1" dirty="0"/>
              <a:t> </a:t>
            </a:r>
            <a:r>
              <a:rPr lang="en-US" sz="2000" i="1" dirty="0" err="1"/>
              <a:t>karbonskim</a:t>
            </a:r>
            <a:r>
              <a:rPr lang="en-US" sz="2000" i="1" dirty="0"/>
              <a:t> </a:t>
            </a:r>
            <a:r>
              <a:rPr lang="en-US" sz="2000" i="1" dirty="0" err="1"/>
              <a:t>konektorima</a:t>
            </a:r>
            <a:r>
              <a:rPr lang="en-US" sz="2000" i="1" dirty="0"/>
              <a:t> i </a:t>
            </a:r>
            <a:r>
              <a:rPr lang="en-US" sz="2000" i="1" dirty="0" err="1" smtClean="0"/>
              <a:t>platnima</a:t>
            </a:r>
            <a:r>
              <a:rPr lang="sr-Latn-ME" sz="2000" i="1" dirty="0"/>
              <a:t> </a:t>
            </a:r>
            <a:r>
              <a:rPr lang="sr-Latn-ME" sz="2000" i="1" dirty="0" smtClean="0"/>
              <a:t>i završetak radova  na gornjem stroju</a:t>
            </a:r>
            <a:endParaRPr lang="en-US" sz="2000" i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3505200" cy="337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57400"/>
            <a:ext cx="4140197" cy="33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2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sz="2000" b="1" dirty="0" smtClean="0">
                <a:solidFill>
                  <a:srgbClr val="C00000"/>
                </a:solidFill>
              </a:rPr>
              <a:t>M40, km 332+327,76 (Rovačko Trebaljevo, opština Mojkova</a:t>
            </a:r>
            <a:r>
              <a:rPr lang="sr-Latn-ME" sz="2000" dirty="0" smtClean="0">
                <a:solidFill>
                  <a:srgbClr val="C00000"/>
                </a:solidFill>
              </a:rPr>
              <a:t>c)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r-Latn-ME" sz="1400" b="1" dirty="0" smtClean="0"/>
              <a:t>                 </a:t>
            </a:r>
            <a:r>
              <a:rPr lang="en-US" sz="1400" b="1" dirty="0" smtClean="0"/>
              <a:t>*</a:t>
            </a:r>
            <a:r>
              <a:rPr lang="en-US" sz="1400" b="1" dirty="0"/>
              <a:t>Most </a:t>
            </a:r>
            <a:r>
              <a:rPr lang="en-US" sz="1400" b="1" dirty="0" err="1"/>
              <a:t>broj</a:t>
            </a:r>
            <a:r>
              <a:rPr lang="sr-Latn-CS" sz="1400" b="1" dirty="0"/>
              <a:t> 40:</a:t>
            </a:r>
            <a:endParaRPr lang="en-US" sz="1400" dirty="0"/>
          </a:p>
          <a:p>
            <a:r>
              <a:rPr lang="en-US" sz="1400" dirty="0" smtClean="0"/>
              <a:t>P</a:t>
            </a:r>
            <a:r>
              <a:rPr lang="sr-Latn-ME" sz="1400" dirty="0" smtClean="0"/>
              <a:t>aralelno se izvode radovi na donjem i gornjem stroju. </a:t>
            </a:r>
          </a:p>
          <a:p>
            <a:r>
              <a:rPr lang="sr-Latn-ME" sz="1400" dirty="0" smtClean="0"/>
              <a:t>Na donjem stroju su završeni radovi na ojačanju temelja S5.</a:t>
            </a:r>
          </a:p>
          <a:p>
            <a:r>
              <a:rPr lang="sr-Latn-ME" sz="1400" dirty="0" smtClean="0"/>
              <a:t>U toku su radovi na ojačanju samog stuba.</a:t>
            </a:r>
          </a:p>
          <a:p>
            <a:r>
              <a:rPr lang="sr-Latn-ME" sz="1400" dirty="0" smtClean="0"/>
              <a:t>Na gornjem stroju su završeni radovi na štemanju ivičnih vijenaca, </a:t>
            </a:r>
          </a:p>
          <a:p>
            <a:r>
              <a:rPr lang="en-US" sz="1400" dirty="0"/>
              <a:t> </a:t>
            </a:r>
            <a:r>
              <a:rPr lang="en-US" sz="1400" dirty="0" err="1" smtClean="0"/>
              <a:t>pripremi</a:t>
            </a:r>
            <a:r>
              <a:rPr lang="en-US" sz="1400" dirty="0" smtClean="0"/>
              <a:t> </a:t>
            </a:r>
            <a:r>
              <a:rPr lang="en-US" sz="1400" dirty="0"/>
              <a:t>za </a:t>
            </a:r>
            <a:r>
              <a:rPr lang="en-US" sz="1400" dirty="0" err="1"/>
              <a:t>betoniranje</a:t>
            </a:r>
            <a:r>
              <a:rPr lang="en-US" sz="1400" dirty="0"/>
              <a:t> </a:t>
            </a:r>
            <a:r>
              <a:rPr lang="en-US" sz="1400" dirty="0" err="1"/>
              <a:t>ivičnih</a:t>
            </a:r>
            <a:r>
              <a:rPr lang="en-US" sz="1400" dirty="0"/>
              <a:t> </a:t>
            </a:r>
            <a:r>
              <a:rPr lang="en-US" sz="1400" dirty="0" err="1"/>
              <a:t>vijenaca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265489"/>
            <a:ext cx="5410200" cy="304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ME" sz="2000" dirty="0" smtClean="0"/>
              <a:t>Fotodokumentacija, </a:t>
            </a:r>
            <a:r>
              <a:rPr lang="en-US" sz="2000" i="1" dirty="0" err="1" smtClean="0"/>
              <a:t>Montaža</a:t>
            </a:r>
            <a:r>
              <a:rPr lang="en-US" sz="2000" i="1" dirty="0" smtClean="0"/>
              <a:t> </a:t>
            </a:r>
            <a:r>
              <a:rPr lang="en-US" sz="2000" i="1" dirty="0" err="1"/>
              <a:t>skele</a:t>
            </a:r>
            <a:r>
              <a:rPr lang="en-US" sz="2000" i="1" dirty="0"/>
              <a:t> </a:t>
            </a:r>
            <a:r>
              <a:rPr lang="en-US" sz="2000" i="1" dirty="0" err="1"/>
              <a:t>oko</a:t>
            </a:r>
            <a:r>
              <a:rPr lang="en-US" sz="2000" i="1" dirty="0"/>
              <a:t> </a:t>
            </a:r>
            <a:r>
              <a:rPr lang="en-US" sz="2000" i="1" dirty="0" err="1"/>
              <a:t>stuba</a:t>
            </a:r>
            <a:r>
              <a:rPr lang="en-US" sz="2000" i="1" dirty="0"/>
              <a:t> S5 za </a:t>
            </a:r>
            <a:r>
              <a:rPr lang="en-US" sz="2000" i="1" dirty="0" err="1"/>
              <a:t>potrebe</a:t>
            </a:r>
            <a:r>
              <a:rPr lang="en-US" sz="2000" i="1" dirty="0"/>
              <a:t> </a:t>
            </a:r>
            <a:r>
              <a:rPr lang="en-US" sz="2000" i="1" dirty="0" err="1"/>
              <a:t>ojačanja</a:t>
            </a:r>
            <a:r>
              <a:rPr lang="en-US" sz="2000" i="1" dirty="0"/>
              <a:t> , </a:t>
            </a:r>
            <a:r>
              <a:rPr lang="en-US" sz="2000" i="1" dirty="0" err="1"/>
              <a:t>sa</a:t>
            </a:r>
            <a:r>
              <a:rPr lang="en-US" sz="2000" i="1" dirty="0"/>
              <a:t> </a:t>
            </a:r>
            <a:r>
              <a:rPr lang="en-US" sz="2000" i="1" dirty="0" err="1"/>
              <a:t>montažom</a:t>
            </a:r>
            <a:r>
              <a:rPr lang="en-US" sz="2000" i="1" dirty="0"/>
              <a:t> </a:t>
            </a:r>
            <a:r>
              <a:rPr lang="en-US" sz="2000" i="1" dirty="0" err="1"/>
              <a:t>prefabrikovanih</a:t>
            </a:r>
            <a:r>
              <a:rPr lang="en-US" sz="2000" i="1" dirty="0"/>
              <a:t> </a:t>
            </a:r>
            <a:r>
              <a:rPr lang="en-US" sz="2000" i="1" dirty="0" err="1"/>
              <a:t>ivičnh</a:t>
            </a:r>
            <a:r>
              <a:rPr lang="en-US" sz="2000" i="1" dirty="0"/>
              <a:t> </a:t>
            </a:r>
            <a:r>
              <a:rPr lang="en-US" sz="2000" i="1" dirty="0" err="1" smtClean="0"/>
              <a:t>vijenaca</a:t>
            </a:r>
            <a:r>
              <a:rPr lang="sr-Latn-ME" sz="2000" i="1" dirty="0" smtClean="0"/>
              <a:t/>
            </a:r>
            <a:br>
              <a:rPr lang="sr-Latn-ME" sz="2000" i="1" dirty="0" smtClean="0"/>
            </a:br>
            <a:r>
              <a:rPr lang="en-US" sz="1800" i="1" dirty="0"/>
              <a:t>(</a:t>
            </a:r>
            <a:r>
              <a:rPr lang="en-US" sz="1800" i="1" dirty="0" err="1"/>
              <a:t>iskop</a:t>
            </a:r>
            <a:r>
              <a:rPr lang="en-US" sz="1800" i="1" dirty="0"/>
              <a:t> </a:t>
            </a:r>
            <a:r>
              <a:rPr lang="en-US" sz="1800" i="1" dirty="0" err="1"/>
              <a:t>oko</a:t>
            </a:r>
            <a:r>
              <a:rPr lang="en-US" sz="1800" i="1" dirty="0"/>
              <a:t> </a:t>
            </a:r>
            <a:r>
              <a:rPr lang="en-US" sz="1800" i="1" dirty="0" err="1"/>
              <a:t>temelja</a:t>
            </a:r>
            <a:r>
              <a:rPr lang="en-US" sz="1800" i="1" dirty="0"/>
              <a:t> </a:t>
            </a:r>
            <a:r>
              <a:rPr lang="en-US" sz="1800" i="1" dirty="0" err="1"/>
              <a:t>stuba</a:t>
            </a:r>
            <a:r>
              <a:rPr lang="en-US" sz="1800" i="1" dirty="0"/>
              <a:t>, </a:t>
            </a:r>
            <a:r>
              <a:rPr lang="en-US" sz="1800" i="1" dirty="0" err="1"/>
              <a:t>montaža</a:t>
            </a:r>
            <a:r>
              <a:rPr lang="en-US" sz="1800" i="1" dirty="0"/>
              <a:t> armature i </a:t>
            </a:r>
            <a:r>
              <a:rPr lang="en-US" sz="1800" i="1" dirty="0" err="1"/>
              <a:t>oplate</a:t>
            </a:r>
            <a:r>
              <a:rPr lang="en-US" sz="1800" i="1" dirty="0"/>
              <a:t> </a:t>
            </a:r>
            <a:r>
              <a:rPr lang="en-US" sz="1800" i="1" dirty="0" err="1"/>
              <a:t>sa</a:t>
            </a:r>
            <a:r>
              <a:rPr lang="en-US" sz="1800" i="1" dirty="0"/>
              <a:t> </a:t>
            </a:r>
            <a:r>
              <a:rPr lang="en-US" sz="1800" i="1" dirty="0" err="1"/>
              <a:t>betoniranjem</a:t>
            </a:r>
            <a:r>
              <a:rPr lang="en-US" sz="1800" i="1" dirty="0"/>
              <a:t>, </a:t>
            </a:r>
            <a:r>
              <a:rPr lang="en-US" sz="1800" i="1" dirty="0" err="1"/>
              <a:t>rušenje</a:t>
            </a:r>
            <a:r>
              <a:rPr lang="en-US" sz="1800" i="1" dirty="0"/>
              <a:t> </a:t>
            </a:r>
            <a:r>
              <a:rPr lang="en-US" sz="1800" i="1" dirty="0" err="1"/>
              <a:t>postojećeg</a:t>
            </a:r>
            <a:r>
              <a:rPr lang="en-US" sz="1800" i="1" dirty="0"/>
              <a:t> </a:t>
            </a:r>
            <a:r>
              <a:rPr lang="en-US" sz="1800" i="1" dirty="0" err="1"/>
              <a:t>ivičnog</a:t>
            </a:r>
            <a:r>
              <a:rPr lang="en-US" sz="1800" i="1" dirty="0"/>
              <a:t> </a:t>
            </a:r>
            <a:r>
              <a:rPr lang="en-US" sz="1800" i="1" dirty="0" err="1"/>
              <a:t>parapeta</a:t>
            </a:r>
            <a:r>
              <a:rPr lang="en-US" sz="1800" i="1" dirty="0"/>
              <a:t>, </a:t>
            </a:r>
            <a:r>
              <a:rPr lang="en-US" sz="1800" i="1" dirty="0" err="1"/>
              <a:t>uklanjanje</a:t>
            </a:r>
            <a:r>
              <a:rPr lang="en-US" sz="1800" i="1" dirty="0"/>
              <a:t> </a:t>
            </a:r>
            <a:r>
              <a:rPr lang="en-US" sz="1800" i="1" dirty="0" err="1"/>
              <a:t>postojećih</a:t>
            </a:r>
            <a:r>
              <a:rPr lang="en-US" sz="1800" i="1" dirty="0"/>
              <a:t> </a:t>
            </a:r>
            <a:r>
              <a:rPr lang="en-US" sz="1800" i="1" dirty="0" err="1"/>
              <a:t>poklopaca</a:t>
            </a:r>
            <a:r>
              <a:rPr lang="en-US" sz="1800" i="1" dirty="0"/>
              <a:t> </a:t>
            </a:r>
            <a:r>
              <a:rPr lang="en-US" sz="1800" i="1" dirty="0" err="1"/>
              <a:t>kanala</a:t>
            </a:r>
            <a:r>
              <a:rPr lang="en-US" sz="1800" i="1" dirty="0"/>
              <a:t> za </a:t>
            </a:r>
            <a:r>
              <a:rPr lang="en-US" sz="1800" i="1" dirty="0" err="1"/>
              <a:t>instalacija</a:t>
            </a:r>
            <a:r>
              <a:rPr lang="en-US" sz="1800" i="1" dirty="0"/>
              <a:t>, </a:t>
            </a:r>
            <a:r>
              <a:rPr lang="en-US" sz="1800" i="1" dirty="0" err="1"/>
              <a:t>sa</a:t>
            </a:r>
            <a:r>
              <a:rPr lang="en-US" sz="1800" i="1" dirty="0"/>
              <a:t> </a:t>
            </a:r>
            <a:r>
              <a:rPr lang="en-US" sz="1800" i="1" dirty="0" err="1"/>
              <a:t>čišćenjem</a:t>
            </a:r>
            <a:r>
              <a:rPr lang="en-US" sz="1800" i="1" dirty="0"/>
              <a:t> </a:t>
            </a:r>
            <a:r>
              <a:rPr lang="en-US" sz="1800" i="1" dirty="0" err="1"/>
              <a:t>kanala</a:t>
            </a:r>
            <a:r>
              <a:rPr lang="en-US" sz="1800" i="1" dirty="0"/>
              <a:t> za </a:t>
            </a:r>
            <a:r>
              <a:rPr lang="en-US" sz="1800" i="1" dirty="0" err="1"/>
              <a:t>instalacije</a:t>
            </a:r>
            <a:r>
              <a:rPr lang="en-US" sz="1800" i="1" dirty="0" smtClean="0"/>
              <a:t>)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17638"/>
            <a:ext cx="2647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05010"/>
            <a:ext cx="2729446" cy="226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05010"/>
            <a:ext cx="2057400" cy="505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91" y="4030974"/>
            <a:ext cx="2294168" cy="244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8" y="4075683"/>
            <a:ext cx="3192990" cy="239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34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/>
          <p:nvPr/>
        </p:nvCxnSpPr>
        <p:spPr>
          <a:xfrm>
            <a:off x="2844799" y="609600"/>
            <a:ext cx="5321301" cy="1588"/>
          </a:xfrm>
          <a:prstGeom prst="line">
            <a:avLst/>
          </a:prstGeom>
          <a:ln w="3175" cap="flat">
            <a:solidFill>
              <a:srgbClr val="CC3300"/>
            </a:solidFill>
            <a:bevel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03548" y="609600"/>
            <a:ext cx="5003801" cy="6350"/>
          </a:xfrm>
          <a:prstGeom prst="line">
            <a:avLst/>
          </a:prstGeom>
          <a:ln w="3175" cap="flat">
            <a:solidFill>
              <a:schemeClr val="bg1">
                <a:lumMod val="50000"/>
              </a:schemeClr>
            </a:solidFill>
            <a:bevel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" name="Subtitle 2"/>
          <p:cNvSpPr txBox="1">
            <a:spLocks/>
          </p:cNvSpPr>
          <p:nvPr/>
        </p:nvSpPr>
        <p:spPr>
          <a:xfrm>
            <a:off x="1295400" y="609600"/>
            <a:ext cx="69342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Latn-C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09750" y="1584325"/>
            <a:ext cx="990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200" y="1048305"/>
            <a:ext cx="8305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F</a:t>
            </a:r>
            <a:r>
              <a:rPr lang="en-US" sz="1400" spc="-35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</a:t>
            </a:r>
            <a:r>
              <a:rPr lang="en-US" sz="1400" spc="-3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</a:t>
            </a:r>
            <a:r>
              <a:rPr lang="en-US" sz="1400" spc="-25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si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</a:t>
            </a:r>
            <a:r>
              <a:rPr lang="en-US" sz="1400" spc="-4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</a:t>
            </a:r>
            <a:r>
              <a:rPr lang="en-US" sz="1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</a:t>
            </a:r>
            <a:r>
              <a:rPr lang="en-US" sz="1400" spc="-5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re</a:t>
            </a:r>
            <a:r>
              <a:rPr lang="en-US" sz="1400" spc="-3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ap</a:t>
            </a:r>
            <a:r>
              <a:rPr lang="en-US" sz="1400" spc="-25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sz="1400" spc="-3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</a:t>
            </a:r>
            <a:r>
              <a:rPr lang="en-US" sz="1400" spc="-3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l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</a:t>
            </a:r>
            <a:r>
              <a:rPr lang="en-US" sz="1400" spc="-3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c</a:t>
            </a:r>
            <a:r>
              <a:rPr lang="en-US" sz="1400" spc="-25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</a:t>
            </a:r>
            <a:r>
              <a:rPr lang="en-US" sz="1400" spc="-3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j</a:t>
            </a:r>
            <a:r>
              <a:rPr lang="en-US" sz="1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</a:t>
            </a:r>
            <a:r>
              <a:rPr lang="en-US" sz="1400" spc="-4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k</a:t>
            </a:r>
            <a:r>
              <a:rPr lang="en-US" sz="1400" spc="-3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o</a:t>
            </a:r>
            <a:r>
              <a:rPr lang="en-US" sz="1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z</a:t>
            </a:r>
            <a:r>
              <a:rPr lang="en-US" sz="1400" spc="-5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400" spc="-3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p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</a:t>
            </a:r>
            <a:r>
              <a:rPr lang="en-US" sz="1400" spc="-25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iv</a:t>
            </a:r>
            <a:r>
              <a:rPr lang="en-US" sz="1400" spc="-3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r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</a:t>
            </a:r>
            <a:r>
              <a:rPr lang="en-US" sz="1400" spc="-25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en-US" sz="1400" spc="-3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</a:t>
            </a:r>
            <a:r>
              <a:rPr lang="en-US" sz="1400" spc="-2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n</a:t>
            </a:r>
            <a:r>
              <a:rPr lang="en-US" sz="1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e</a:t>
            </a:r>
            <a:r>
              <a:rPr lang="en-US" sz="1400" spc="-45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en-US" sz="1400" spc="-25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si</a:t>
            </a:r>
            <a:r>
              <a:rPr lang="en-US" sz="1400" spc="-3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t</a:t>
            </a:r>
            <a:r>
              <a:rPr lang="en-US" sz="1400" spc="-2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u</a:t>
            </a:r>
            <a:r>
              <a:rPr lang="sr-Latn-ME" sz="1400" spc="-2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acije zaključno sa </a:t>
            </a:r>
            <a:r>
              <a:rPr lang="sr-Latn-ME" sz="1400" spc="-2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1</a:t>
            </a:r>
            <a:r>
              <a:rPr lang="sr-Latn-ME" sz="1400" spc="-2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. </a:t>
            </a:r>
            <a:r>
              <a:rPr lang="sr-Latn-ME" sz="1400" spc="-2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09. </a:t>
            </a:r>
            <a:r>
              <a:rPr lang="sr-Latn-ME" sz="1400" spc="-2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2020. godine</a:t>
            </a:r>
            <a:endParaRPr lang="en-US" sz="1400" dirty="0">
              <a:solidFill>
                <a:srgbClr val="C0000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189297"/>
              </p:ext>
            </p:extLst>
          </p:nvPr>
        </p:nvGraphicFramePr>
        <p:xfrm>
          <a:off x="2012026" y="1813401"/>
          <a:ext cx="4853305" cy="1927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7470"/>
                <a:gridCol w="1169670"/>
                <a:gridCol w="1076325"/>
                <a:gridCol w="1259840"/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 dirty="0">
                          <a:effectLst/>
                        </a:rPr>
                        <a:t>SANACIJA 5 BETONSKIH MOSTOVA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Opis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Ugovorena vrijednost (EUR)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Realizacija do danas (%)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Ukupna realizacija (EUR)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Most br. 40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1.138.354,22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45 %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512.259,42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Most br.42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505.002,71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15,05 %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76.028,48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Most br.47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1.357.558,38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62 %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841.686,20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Most br.52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495.983,87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50%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247.992,00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Most br.53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1.121.184,97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40 %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448.474,00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Nepredviđeni radovi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461.808,42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23,80 %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109.943,47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UKUPNO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>
                          <a:effectLst/>
                        </a:rPr>
                        <a:t>5.079.892,57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 dirty="0">
                          <a:effectLst/>
                        </a:rPr>
                        <a:t>44%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r-Latn-ME" sz="1100" dirty="0">
                          <a:effectLst/>
                        </a:rPr>
                        <a:t>2.236.383,57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00487"/>
            <a:ext cx="3886200" cy="2314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900487"/>
            <a:ext cx="4224865" cy="237648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 txBox="1">
            <a:spLocks/>
          </p:cNvSpPr>
          <p:nvPr/>
        </p:nvSpPr>
        <p:spPr>
          <a:xfrm>
            <a:off x="1524000" y="609600"/>
            <a:ext cx="69342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Latn-C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08251" y="228600"/>
            <a:ext cx="5803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CS" sz="2000" b="1" i="1" dirty="0" smtClean="0">
                <a:solidFill>
                  <a:srgbClr val="C00000"/>
                </a:solidFill>
                <a:latin typeface="+mn-lt"/>
              </a:rPr>
              <a:t>Željeznička Infrastruktura Crne Gore - AD Podgorica</a:t>
            </a:r>
            <a:endParaRPr lang="en-US" sz="2000" b="1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838450" y="533400"/>
            <a:ext cx="5321301" cy="1588"/>
          </a:xfrm>
          <a:prstGeom prst="line">
            <a:avLst/>
          </a:prstGeom>
          <a:ln w="3175" cap="flat">
            <a:solidFill>
              <a:srgbClr val="CC3300"/>
            </a:solidFill>
            <a:bevel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03550" y="609600"/>
            <a:ext cx="5003801" cy="6350"/>
          </a:xfrm>
          <a:prstGeom prst="line">
            <a:avLst/>
          </a:prstGeom>
          <a:ln w="3175" cap="flat">
            <a:solidFill>
              <a:schemeClr val="bg1">
                <a:lumMod val="50000"/>
              </a:schemeClr>
            </a:solidFill>
            <a:bevel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8" name="Subtitle 2"/>
          <p:cNvSpPr txBox="1">
            <a:spLocks/>
          </p:cNvSpPr>
          <p:nvPr/>
        </p:nvSpPr>
        <p:spPr>
          <a:xfrm>
            <a:off x="1485900" y="3657600"/>
            <a:ext cx="69342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Latn-CS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3400" y="1301150"/>
            <a:ext cx="8420100" cy="5404449"/>
          </a:xfrm>
        </p:spPr>
        <p:txBody>
          <a:bodyPr>
            <a:normAutofit fontScale="90000"/>
          </a:bodyPr>
          <a:lstStyle/>
          <a:p>
            <a:pPr algn="l"/>
            <a:r>
              <a:rPr lang="sr-Latn-ME" sz="2000" dirty="0" smtClean="0"/>
              <a:t/>
            </a:r>
            <a:br>
              <a:rPr lang="sr-Latn-ME" sz="2000" dirty="0" smtClean="0"/>
            </a:br>
            <a:r>
              <a:rPr lang="sr-Latn-ME" sz="2000" dirty="0"/>
              <a:t/>
            </a:r>
            <a:br>
              <a:rPr lang="sr-Latn-ME" sz="2000" dirty="0"/>
            </a:br>
            <a:r>
              <a:rPr lang="sr-Latn-ME" sz="2000" dirty="0" smtClean="0"/>
              <a:t/>
            </a:r>
            <a:br>
              <a:rPr lang="sr-Latn-ME" sz="2000" dirty="0" smtClean="0"/>
            </a:br>
            <a:r>
              <a:rPr lang="en-US" sz="1800" b="1" dirty="0" err="1"/>
              <a:t>Izvođač</a:t>
            </a:r>
            <a:r>
              <a:rPr lang="en-US" sz="1800" b="1" dirty="0"/>
              <a:t> </a:t>
            </a:r>
            <a:r>
              <a:rPr lang="en-US" sz="1800" b="1" dirty="0" err="1"/>
              <a:t>radova</a:t>
            </a:r>
            <a:r>
              <a:rPr lang="en-US" sz="1800" b="1" dirty="0"/>
              <a:t>:  </a:t>
            </a:r>
            <a:r>
              <a:rPr lang="en-US" sz="1800" dirty="0"/>
              <a:t>GP </a:t>
            </a:r>
            <a:r>
              <a:rPr lang="en-US" sz="1800" dirty="0" err="1"/>
              <a:t>Planum</a:t>
            </a:r>
            <a:r>
              <a:rPr lang="en-US" sz="1800" dirty="0"/>
              <a:t>, ad Beograd</a:t>
            </a:r>
            <a:br>
              <a:rPr lang="en-US" sz="1800" dirty="0"/>
            </a:br>
            <a:r>
              <a:rPr lang="en-US" sz="1800" b="1" dirty="0" err="1"/>
              <a:t>Nadzor</a:t>
            </a:r>
            <a:r>
              <a:rPr lang="en-US" sz="1800" dirty="0"/>
              <a:t>: IRD </a:t>
            </a:r>
            <a:r>
              <a:rPr lang="en-US" sz="1800" dirty="0" err="1"/>
              <a:t>Enginering</a:t>
            </a:r>
            <a:r>
              <a:rPr lang="en-US" sz="1800" b="1" dirty="0"/>
              <a:t>, </a:t>
            </a:r>
            <a:r>
              <a:rPr lang="en-US" sz="1800" dirty="0" err="1"/>
              <a:t>Italija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/>
              <a:t>Datum </a:t>
            </a:r>
            <a:r>
              <a:rPr lang="en-US" sz="1800" b="1" dirty="0" err="1"/>
              <a:t>uvođenja</a:t>
            </a:r>
            <a:r>
              <a:rPr lang="en-US" sz="1800" b="1" dirty="0"/>
              <a:t> </a:t>
            </a:r>
            <a:r>
              <a:rPr lang="en-US" sz="1800" b="1" dirty="0" err="1"/>
              <a:t>Izvođača</a:t>
            </a:r>
            <a:r>
              <a:rPr lang="en-US" sz="1800" b="1" dirty="0"/>
              <a:t> </a:t>
            </a:r>
            <a:r>
              <a:rPr lang="en-US" sz="1800" b="1" dirty="0" err="1"/>
              <a:t>radova</a:t>
            </a:r>
            <a:r>
              <a:rPr lang="en-US" sz="1800" b="1" dirty="0"/>
              <a:t> u </a:t>
            </a:r>
            <a:r>
              <a:rPr lang="en-US" sz="1800" b="1" dirty="0" err="1"/>
              <a:t>posao</a:t>
            </a:r>
            <a:r>
              <a:rPr lang="en-US" sz="1800" b="1" dirty="0"/>
              <a:t>: </a:t>
            </a:r>
            <a:r>
              <a:rPr lang="en-US" sz="1800" dirty="0"/>
              <a:t>27. 11. 2018. </a:t>
            </a:r>
            <a:r>
              <a:rPr lang="en-US" sz="1800" dirty="0" err="1"/>
              <a:t>godine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/>
              <a:t>Datum </a:t>
            </a:r>
            <a:r>
              <a:rPr lang="en-US" sz="1800" b="1" dirty="0" err="1"/>
              <a:t>završetka</a:t>
            </a:r>
            <a:r>
              <a:rPr lang="en-US" sz="1800" b="1" dirty="0"/>
              <a:t> </a:t>
            </a:r>
            <a:r>
              <a:rPr lang="en-US" sz="1800" b="1" dirty="0" err="1"/>
              <a:t>radova</a:t>
            </a:r>
            <a:r>
              <a:rPr lang="en-US" sz="1800" b="1" dirty="0"/>
              <a:t>:</a:t>
            </a:r>
            <a:r>
              <a:rPr lang="en-US" sz="1800" dirty="0"/>
              <a:t> 27. 11. 2019. </a:t>
            </a:r>
            <a:r>
              <a:rPr lang="en-US" sz="1800" dirty="0" err="1"/>
              <a:t>godine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 err="1"/>
              <a:t>Aneks</a:t>
            </a:r>
            <a:r>
              <a:rPr lang="en-US" sz="1800" b="1" dirty="0"/>
              <a:t> </a:t>
            </a:r>
            <a:r>
              <a:rPr lang="en-US" sz="1800" b="1" dirty="0" err="1"/>
              <a:t>ugovora-produžetak</a:t>
            </a:r>
            <a:r>
              <a:rPr lang="en-US" sz="1800" b="1" dirty="0"/>
              <a:t> </a:t>
            </a:r>
            <a:r>
              <a:rPr lang="en-US" sz="1800" b="1" dirty="0" err="1"/>
              <a:t>roka</a:t>
            </a:r>
            <a:r>
              <a:rPr lang="en-US" sz="1800" b="1" dirty="0"/>
              <a:t> za </a:t>
            </a:r>
            <a:r>
              <a:rPr lang="en-US" sz="1800" b="1" dirty="0" err="1"/>
              <a:t>završetak</a:t>
            </a:r>
            <a:r>
              <a:rPr lang="en-US" sz="1800" b="1" dirty="0"/>
              <a:t> </a:t>
            </a:r>
            <a:r>
              <a:rPr lang="en-US" sz="1800" b="1" dirty="0" err="1"/>
              <a:t>radova</a:t>
            </a:r>
            <a:r>
              <a:rPr lang="en-US" sz="1800" b="1" dirty="0"/>
              <a:t>: </a:t>
            </a:r>
            <a:r>
              <a:rPr lang="en-US" sz="1800" dirty="0" smtClean="0"/>
              <a:t>2</a:t>
            </a:r>
            <a:r>
              <a:rPr lang="sr-Latn-ME" sz="1800" dirty="0" smtClean="0"/>
              <a:t>7</a:t>
            </a:r>
            <a:r>
              <a:rPr lang="en-US" sz="1800" dirty="0" smtClean="0"/>
              <a:t>. 0</a:t>
            </a:r>
            <a:r>
              <a:rPr lang="sr-Latn-ME" sz="1800" dirty="0" smtClean="0"/>
              <a:t>8</a:t>
            </a:r>
            <a:r>
              <a:rPr lang="en-US" sz="1800" dirty="0" smtClean="0"/>
              <a:t>. </a:t>
            </a:r>
            <a:r>
              <a:rPr lang="en-US" sz="1800" dirty="0"/>
              <a:t>2020. </a:t>
            </a:r>
            <a:r>
              <a:rPr lang="en-US" sz="1800" dirty="0" err="1"/>
              <a:t>godine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err="1"/>
              <a:t>Aktivnosti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</a:t>
            </a:r>
            <a:r>
              <a:rPr lang="en-US" sz="1800" dirty="0" err="1"/>
              <a:t>projektu</a:t>
            </a:r>
            <a:r>
              <a:rPr lang="en-US" sz="1800" dirty="0"/>
              <a:t> se ne </a:t>
            </a:r>
            <a:r>
              <a:rPr lang="en-US" sz="1800" dirty="0" err="1"/>
              <a:t>sprovode</a:t>
            </a:r>
            <a:r>
              <a:rPr lang="en-US" sz="1800" dirty="0"/>
              <a:t> u </a:t>
            </a:r>
            <a:r>
              <a:rPr lang="en-US" sz="1800" dirty="0" err="1"/>
              <a:t>skladu</a:t>
            </a:r>
            <a:r>
              <a:rPr lang="en-US" sz="1800" dirty="0"/>
              <a:t> </a:t>
            </a:r>
            <a:r>
              <a:rPr lang="en-US" sz="1800" dirty="0" err="1"/>
              <a:t>sa</a:t>
            </a:r>
            <a:r>
              <a:rPr lang="en-US" sz="1800" dirty="0"/>
              <a:t> </a:t>
            </a:r>
            <a:r>
              <a:rPr lang="en-US" sz="1800" dirty="0" err="1"/>
              <a:t>dinamičkim</a:t>
            </a:r>
            <a:r>
              <a:rPr lang="en-US" sz="1800" dirty="0"/>
              <a:t> </a:t>
            </a:r>
            <a:r>
              <a:rPr lang="en-US" sz="1800" dirty="0" err="1"/>
              <a:t>planom</a:t>
            </a:r>
            <a:r>
              <a:rPr lang="en-US" sz="1800" dirty="0"/>
              <a:t>. </a:t>
            </a:r>
            <a:r>
              <a:rPr lang="sr-Latn-ME" sz="1800" dirty="0"/>
              <a:t>N</a:t>
            </a:r>
            <a:r>
              <a:rPr lang="en-US" sz="1800" dirty="0" smtClean="0"/>
              <a:t>a </a:t>
            </a:r>
            <a:r>
              <a:rPr lang="en-US" sz="1800" dirty="0" err="1" smtClean="0"/>
              <a:t>projektu</a:t>
            </a:r>
            <a:r>
              <a:rPr lang="sr-Latn-ME" sz="1800" dirty="0" smtClean="0"/>
              <a:t> je evidentirano kašnjenje.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b="1" dirty="0"/>
              <a:t>Status </a:t>
            </a:r>
            <a:r>
              <a:rPr lang="en-US" sz="1800" b="1" dirty="0" err="1"/>
              <a:t>projekta</a:t>
            </a:r>
            <a:r>
              <a:rPr lang="en-US" sz="1800" b="1" dirty="0"/>
              <a:t>:  </a:t>
            </a:r>
            <a:r>
              <a:rPr lang="en-US" sz="1800" dirty="0"/>
              <a:t>Od </a:t>
            </a:r>
            <a:r>
              <a:rPr lang="en-US" sz="1800" dirty="0" err="1"/>
              <a:t>ukupno</a:t>
            </a:r>
            <a:r>
              <a:rPr lang="en-US" sz="1800" dirty="0"/>
              <a:t> 5 </a:t>
            </a:r>
            <a:r>
              <a:rPr lang="en-US" sz="1800" dirty="0" err="1"/>
              <a:t>gradilišta</a:t>
            </a:r>
            <a:r>
              <a:rPr lang="en-US" sz="1800" dirty="0"/>
              <a:t>, </a:t>
            </a:r>
            <a:r>
              <a:rPr lang="en-US" sz="1800" dirty="0" err="1"/>
              <a:t>na</a:t>
            </a:r>
            <a:r>
              <a:rPr lang="en-US" sz="1800" dirty="0"/>
              <a:t> 1 </a:t>
            </a:r>
            <a:r>
              <a:rPr lang="en-US" sz="1800" dirty="0" err="1"/>
              <a:t>gradilištu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sr-Latn-ME" sz="1800" dirty="0" smtClean="0"/>
              <a:t>počeli</a:t>
            </a:r>
            <a:r>
              <a:rPr lang="en-US" sz="1800" dirty="0" smtClean="0"/>
              <a:t> </a:t>
            </a:r>
            <a:r>
              <a:rPr lang="en-US" sz="1800" dirty="0" err="1"/>
              <a:t>pripremni</a:t>
            </a:r>
            <a:r>
              <a:rPr lang="en-US" sz="1800" dirty="0"/>
              <a:t> </a:t>
            </a:r>
            <a:r>
              <a:rPr lang="en-US" sz="1800" dirty="0" err="1"/>
              <a:t>radovi</a:t>
            </a:r>
            <a:r>
              <a:rPr lang="en-US" sz="1800" dirty="0"/>
              <a:t>, </a:t>
            </a:r>
            <a:r>
              <a:rPr lang="en-US" sz="1800" dirty="0" err="1"/>
              <a:t>dok</a:t>
            </a:r>
            <a:r>
              <a:rPr lang="en-US" sz="1800" dirty="0"/>
              <a:t> </a:t>
            </a:r>
            <a:r>
              <a:rPr lang="en-US" sz="1800" dirty="0" err="1"/>
              <a:t>su</a:t>
            </a:r>
            <a:r>
              <a:rPr lang="en-US" sz="1800" dirty="0"/>
              <a:t> </a:t>
            </a:r>
            <a:r>
              <a:rPr lang="en-US" sz="1800" dirty="0" err="1"/>
              <a:t>na</a:t>
            </a:r>
            <a:r>
              <a:rPr lang="en-US" sz="1800" dirty="0"/>
              <a:t> 4 </a:t>
            </a:r>
            <a:r>
              <a:rPr lang="en-US" sz="1800" dirty="0" err="1"/>
              <a:t>gradilišta</a:t>
            </a:r>
            <a:r>
              <a:rPr lang="en-US" sz="1800" dirty="0"/>
              <a:t> u </a:t>
            </a:r>
            <a:r>
              <a:rPr lang="en-US" sz="1800" dirty="0" err="1"/>
              <a:t>toku</a:t>
            </a:r>
            <a:r>
              <a:rPr lang="en-US" sz="1800" dirty="0"/>
              <a:t> </a:t>
            </a:r>
            <a:r>
              <a:rPr lang="en-US" sz="1800" dirty="0" err="1"/>
              <a:t>glavni</a:t>
            </a:r>
            <a:r>
              <a:rPr lang="en-US" sz="1800" dirty="0"/>
              <a:t> </a:t>
            </a:r>
            <a:r>
              <a:rPr lang="en-US" sz="1800" dirty="0" err="1"/>
              <a:t>građevinski</a:t>
            </a:r>
            <a:r>
              <a:rPr lang="en-US" sz="1800" dirty="0"/>
              <a:t> </a:t>
            </a:r>
            <a:r>
              <a:rPr lang="en-US" sz="1800" dirty="0" err="1"/>
              <a:t>radovi</a:t>
            </a:r>
            <a:r>
              <a:rPr lang="en-US" sz="1800" dirty="0"/>
              <a:t>. </a:t>
            </a:r>
            <a:r>
              <a:rPr lang="sr-Latn-ME" sz="1800" dirty="0" smtClean="0"/>
              <a:t/>
            </a:r>
            <a:br>
              <a:rPr lang="sr-Latn-ME" sz="18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sr-Latn-ME" sz="2000" dirty="0" smtClean="0"/>
              <a:t>Ugovorom su p</a:t>
            </a:r>
            <a:r>
              <a:rPr lang="en-US" sz="2000" dirty="0" err="1" smtClean="0"/>
              <a:t>redviđeni</a:t>
            </a:r>
            <a:r>
              <a:rPr lang="en-US" sz="2000" dirty="0" smtClean="0"/>
              <a:t> </a:t>
            </a:r>
            <a:r>
              <a:rPr lang="en-US" sz="2000" dirty="0" err="1" smtClean="0"/>
              <a:t>sljedeći</a:t>
            </a:r>
            <a:r>
              <a:rPr lang="en-US" sz="2000" dirty="0" smtClean="0"/>
              <a:t> </a:t>
            </a:r>
            <a:r>
              <a:rPr lang="en-US" sz="2000" dirty="0" err="1"/>
              <a:t>radovi</a:t>
            </a:r>
            <a:r>
              <a:rPr lang="en-US" sz="2000" dirty="0"/>
              <a:t>:</a:t>
            </a:r>
            <a:br>
              <a:rPr lang="en-US" sz="2000" dirty="0"/>
            </a:br>
            <a:r>
              <a:rPr lang="sr-Latn-ME" sz="2000" dirty="0" smtClean="0"/>
              <a:t>- </a:t>
            </a:r>
            <a:r>
              <a:rPr lang="en-US" sz="2000" dirty="0" err="1" smtClean="0"/>
              <a:t>Radovi</a:t>
            </a:r>
            <a:r>
              <a:rPr lang="en-US" sz="2000" dirty="0" smtClean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sanaciji</a:t>
            </a:r>
            <a:r>
              <a:rPr lang="en-US" sz="2000" dirty="0"/>
              <a:t> </a:t>
            </a:r>
            <a:r>
              <a:rPr lang="en-US" sz="2000" dirty="0" err="1"/>
              <a:t>betonskih</a:t>
            </a:r>
            <a:r>
              <a:rPr lang="en-US" sz="2000" dirty="0"/>
              <a:t> </a:t>
            </a:r>
            <a:r>
              <a:rPr lang="en-US" sz="2000" dirty="0" err="1"/>
              <a:t>površina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donjem</a:t>
            </a:r>
            <a:r>
              <a:rPr lang="en-US" sz="2000" dirty="0"/>
              <a:t> </a:t>
            </a:r>
            <a:r>
              <a:rPr lang="en-US" sz="2000" dirty="0" err="1"/>
              <a:t>stroju</a:t>
            </a:r>
            <a:r>
              <a:rPr lang="en-US" sz="2000" dirty="0"/>
              <a:t>;</a:t>
            </a:r>
            <a:br>
              <a:rPr lang="en-US" sz="2000" dirty="0"/>
            </a:br>
            <a:r>
              <a:rPr lang="sr-Latn-ME" sz="2000" dirty="0" smtClean="0"/>
              <a:t>- </a:t>
            </a:r>
            <a:r>
              <a:rPr lang="en-US" sz="2000" dirty="0" err="1" smtClean="0"/>
              <a:t>Radovi</a:t>
            </a:r>
            <a:r>
              <a:rPr lang="en-US" sz="2000" dirty="0" smtClean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rušenje</a:t>
            </a:r>
            <a:r>
              <a:rPr lang="en-US" sz="2000" dirty="0"/>
              <a:t> i </a:t>
            </a:r>
            <a:r>
              <a:rPr lang="en-US" sz="2000" dirty="0" err="1"/>
              <a:t>demontaži</a:t>
            </a:r>
            <a:r>
              <a:rPr lang="en-US" sz="2000" dirty="0"/>
              <a:t>, </a:t>
            </a:r>
            <a:r>
              <a:rPr lang="en-US" sz="2000" dirty="0" err="1"/>
              <a:t>kao</a:t>
            </a:r>
            <a:r>
              <a:rPr lang="en-US" sz="2000" dirty="0"/>
              <a:t> i </a:t>
            </a:r>
            <a:r>
              <a:rPr lang="en-US" sz="2000" dirty="0" err="1"/>
              <a:t>radovi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montaži</a:t>
            </a:r>
            <a:r>
              <a:rPr lang="en-US" sz="2000" dirty="0"/>
              <a:t> </a:t>
            </a:r>
            <a:r>
              <a:rPr lang="en-US" sz="2000" dirty="0" err="1"/>
              <a:t>novih</a:t>
            </a:r>
            <a:r>
              <a:rPr lang="en-US" sz="2000" dirty="0"/>
              <a:t> </a:t>
            </a:r>
            <a:r>
              <a:rPr lang="en-US" sz="2000" dirty="0" err="1"/>
              <a:t>elemenata</a:t>
            </a:r>
            <a:r>
              <a:rPr lang="en-US" sz="2000" dirty="0"/>
              <a:t> </a:t>
            </a:r>
            <a:r>
              <a:rPr lang="en-US" sz="2000" dirty="0" err="1"/>
              <a:t>konstrukcije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donjeg</a:t>
            </a:r>
            <a:r>
              <a:rPr lang="en-US" sz="2000" dirty="0"/>
              <a:t> </a:t>
            </a:r>
            <a:r>
              <a:rPr lang="en-US" sz="2000" dirty="0" err="1"/>
              <a:t>stroja</a:t>
            </a:r>
            <a:r>
              <a:rPr lang="en-US" sz="2000" dirty="0"/>
              <a:t> (</a:t>
            </a:r>
            <a:r>
              <a:rPr lang="en-US" sz="2000" dirty="0" err="1"/>
              <a:t>ivični</a:t>
            </a:r>
            <a:r>
              <a:rPr lang="en-US" sz="2000" dirty="0"/>
              <a:t> </a:t>
            </a:r>
            <a:r>
              <a:rPr lang="en-US" sz="2000" dirty="0" err="1"/>
              <a:t>vijenci</a:t>
            </a:r>
            <a:r>
              <a:rPr lang="en-US" sz="2000" dirty="0"/>
              <a:t>, </a:t>
            </a:r>
            <a:r>
              <a:rPr lang="en-US" sz="2000" dirty="0" err="1"/>
              <a:t>parapeti</a:t>
            </a:r>
            <a:r>
              <a:rPr lang="en-US" sz="2000" dirty="0"/>
              <a:t>, </a:t>
            </a:r>
            <a:r>
              <a:rPr lang="en-US" sz="2000" dirty="0" err="1"/>
              <a:t>dilatacije</a:t>
            </a:r>
            <a:r>
              <a:rPr lang="en-US" sz="2000" dirty="0"/>
              <a:t>, </a:t>
            </a:r>
            <a:r>
              <a:rPr lang="en-US" sz="2000" dirty="0" err="1"/>
              <a:t>slivnici</a:t>
            </a:r>
            <a:r>
              <a:rPr lang="en-US" sz="2000" dirty="0"/>
              <a:t>...);</a:t>
            </a:r>
            <a:br>
              <a:rPr lang="en-US" sz="2000" dirty="0"/>
            </a:br>
            <a:r>
              <a:rPr lang="sr-Latn-ME" sz="2000" dirty="0" smtClean="0"/>
              <a:t>- </a:t>
            </a:r>
            <a:r>
              <a:rPr lang="en-US" sz="2000" dirty="0" err="1" smtClean="0"/>
              <a:t>Radovi</a:t>
            </a:r>
            <a:r>
              <a:rPr lang="en-US" sz="2000" dirty="0" smtClean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zamjeni</a:t>
            </a:r>
            <a:r>
              <a:rPr lang="en-US" sz="2000" dirty="0"/>
              <a:t> </a:t>
            </a:r>
            <a:r>
              <a:rPr lang="en-US" sz="2000" dirty="0" err="1"/>
              <a:t>pješačke</a:t>
            </a:r>
            <a:r>
              <a:rPr lang="en-US" sz="2000" dirty="0"/>
              <a:t> i </a:t>
            </a:r>
            <a:r>
              <a:rPr lang="en-US" sz="2000" dirty="0" err="1"/>
              <a:t>zaštitne</a:t>
            </a:r>
            <a:r>
              <a:rPr lang="en-US" sz="2000" dirty="0"/>
              <a:t> </a:t>
            </a:r>
            <a:r>
              <a:rPr lang="en-US" sz="2000" dirty="0" err="1"/>
              <a:t>ograde</a:t>
            </a:r>
            <a:r>
              <a:rPr lang="en-US" sz="2000" dirty="0"/>
              <a:t>;</a:t>
            </a:r>
            <a:br>
              <a:rPr lang="en-US" sz="2000" dirty="0"/>
            </a:br>
            <a:r>
              <a:rPr lang="sr-Latn-ME" sz="2000" dirty="0" smtClean="0"/>
              <a:t>- </a:t>
            </a:r>
            <a:r>
              <a:rPr lang="en-US" sz="2000" dirty="0" smtClean="0"/>
              <a:t> </a:t>
            </a:r>
            <a:r>
              <a:rPr lang="en-US" sz="2000" dirty="0" err="1"/>
              <a:t>Radovi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zamjeni</a:t>
            </a:r>
            <a:r>
              <a:rPr lang="en-US" sz="2000" dirty="0"/>
              <a:t> </a:t>
            </a:r>
            <a:r>
              <a:rPr lang="en-US" sz="2000" dirty="0" err="1"/>
              <a:t>hidroizolacije</a:t>
            </a:r>
            <a:r>
              <a:rPr lang="en-US" sz="2000" dirty="0"/>
              <a:t>;</a:t>
            </a:r>
            <a:br>
              <a:rPr lang="en-US" sz="2000" dirty="0"/>
            </a:br>
            <a:r>
              <a:rPr lang="sr-Latn-ME" sz="2000" dirty="0" smtClean="0"/>
              <a:t>- </a:t>
            </a:r>
            <a:r>
              <a:rPr lang="en-US" sz="2000" dirty="0" err="1" smtClean="0"/>
              <a:t>Instalacije</a:t>
            </a:r>
            <a:r>
              <a:rPr lang="en-US" sz="2000" dirty="0" smtClean="0"/>
              <a:t> </a:t>
            </a:r>
            <a:r>
              <a:rPr lang="en-US" sz="2000" dirty="0"/>
              <a:t>i </a:t>
            </a:r>
            <a:r>
              <a:rPr lang="en-US" sz="2000" dirty="0" err="1"/>
              <a:t>kontaktna</a:t>
            </a:r>
            <a:r>
              <a:rPr lang="en-US" sz="2000" dirty="0"/>
              <a:t> </a:t>
            </a:r>
            <a:r>
              <a:rPr lang="en-US" sz="2000" dirty="0" err="1"/>
              <a:t>mreža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mostu</a:t>
            </a:r>
            <a:r>
              <a:rPr lang="en-US" sz="2000" dirty="0"/>
              <a:t>;</a:t>
            </a:r>
            <a:br>
              <a:rPr lang="en-US" sz="2000" dirty="0"/>
            </a:br>
            <a:r>
              <a:rPr lang="sr-Latn-ME" sz="2000" dirty="0" smtClean="0"/>
              <a:t>- </a:t>
            </a:r>
            <a:r>
              <a:rPr lang="en-US" sz="2000" dirty="0" smtClean="0"/>
              <a:t> </a:t>
            </a:r>
            <a:r>
              <a:rPr lang="en-US" sz="2000" dirty="0" err="1"/>
              <a:t>Regulacija</a:t>
            </a:r>
            <a:r>
              <a:rPr lang="en-US" sz="2000" dirty="0"/>
              <a:t> </a:t>
            </a:r>
            <a:r>
              <a:rPr lang="en-US" sz="2000" dirty="0" err="1"/>
              <a:t>vodotoka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mostovima</a:t>
            </a:r>
            <a:r>
              <a:rPr lang="en-US" sz="2000" dirty="0"/>
              <a:t> M40 i M47 </a:t>
            </a:r>
            <a:br>
              <a:rPr lang="en-US" sz="2000" dirty="0"/>
            </a:br>
            <a:r>
              <a:rPr lang="sr-Latn-CS" sz="2000" dirty="0" smtClean="0"/>
              <a:t/>
            </a:r>
            <a:br>
              <a:rPr lang="sr-Latn-CS" sz="2000" dirty="0" smtClean="0"/>
            </a:br>
            <a:r>
              <a:rPr lang="sr-Latn-CS" sz="2000" dirty="0"/>
              <a:t/>
            </a:r>
            <a:br>
              <a:rPr lang="sr-Latn-CS" sz="2000" dirty="0"/>
            </a:br>
            <a:r>
              <a:rPr lang="sr-Latn-CS" sz="2000" dirty="0" smtClean="0"/>
              <a:t/>
            </a:r>
            <a:br>
              <a:rPr lang="sr-Latn-CS" sz="2000" dirty="0" smtClean="0"/>
            </a:br>
            <a:r>
              <a:rPr lang="sr-Latn-CS" sz="2000" dirty="0"/>
              <a:t/>
            </a:r>
            <a:br>
              <a:rPr lang="sr-Latn-CS" sz="2000" dirty="0"/>
            </a:br>
            <a:r>
              <a:rPr lang="sr-Latn-CS" sz="2000" dirty="0" smtClean="0"/>
              <a:t/>
            </a:r>
            <a:br>
              <a:rPr lang="sr-Latn-CS" sz="2000" dirty="0" smtClean="0"/>
            </a:b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508251" y="228600"/>
            <a:ext cx="5803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2000" b="1" dirty="0" smtClean="0">
                <a:solidFill>
                  <a:srgbClr val="C00000"/>
                </a:solidFill>
                <a:latin typeface="+mj-lt"/>
              </a:rPr>
              <a:t>M 53, km 345+767,78 (opština Kolašin, Padež)</a:t>
            </a:r>
            <a:endParaRPr lang="en-US" sz="2000" b="1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838450" y="533400"/>
            <a:ext cx="5321301" cy="1588"/>
          </a:xfrm>
          <a:prstGeom prst="line">
            <a:avLst/>
          </a:prstGeom>
          <a:ln w="3175" cap="flat">
            <a:solidFill>
              <a:srgbClr val="CC3300"/>
            </a:solidFill>
            <a:bevel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03550" y="609600"/>
            <a:ext cx="5003801" cy="6350"/>
          </a:xfrm>
          <a:prstGeom prst="line">
            <a:avLst/>
          </a:prstGeom>
          <a:ln w="3175" cap="flat">
            <a:solidFill>
              <a:schemeClr val="bg1">
                <a:lumMod val="50000"/>
              </a:schemeClr>
            </a:solidFill>
            <a:bevel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8" name="Subtitle 2"/>
          <p:cNvSpPr txBox="1">
            <a:spLocks/>
          </p:cNvSpPr>
          <p:nvPr/>
        </p:nvSpPr>
        <p:spPr>
          <a:xfrm>
            <a:off x="1524000" y="3733800"/>
            <a:ext cx="6934200" cy="30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defRPr/>
            </a:pPr>
            <a:endParaRPr kumimoji="0" lang="sr-Latn-CS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1447800" y="609600"/>
            <a:ext cx="69342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r-Latn-CS" sz="1600" dirty="0" smtClean="0"/>
              <a:t>.</a:t>
            </a:r>
            <a:endParaRPr kumimoji="0" lang="sr-Latn-C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384851"/>
            <a:ext cx="9296400" cy="546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600" b="1" dirty="0">
                <a:ea typeface="Times New Roman" panose="02020603050405020304" pitchFamily="18" charset="0"/>
              </a:rPr>
              <a:t>Most </a:t>
            </a:r>
            <a:r>
              <a:rPr lang="en-US" sz="1600" b="1" dirty="0" err="1">
                <a:ea typeface="Times New Roman" panose="02020603050405020304" pitchFamily="18" charset="0"/>
              </a:rPr>
              <a:t>broj</a:t>
            </a:r>
            <a:r>
              <a:rPr lang="en-US" sz="1600" b="1" dirty="0">
                <a:ea typeface="Times New Roman" panose="02020603050405020304" pitchFamily="18" charset="0"/>
              </a:rPr>
              <a:t> 53</a:t>
            </a:r>
            <a:r>
              <a:rPr lang="en-US" sz="1600" b="1" dirty="0" smtClean="0">
                <a:ea typeface="Times New Roman" panose="02020603050405020304" pitchFamily="18" charset="0"/>
              </a:rPr>
              <a:t>:</a:t>
            </a:r>
            <a:endParaRPr lang="sr-Latn-ME" sz="1600" b="1" dirty="0" smtClean="0">
              <a:ea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</a:pPr>
            <a:endParaRPr lang="en-US" sz="1600" dirty="0">
              <a:ea typeface="Times New Roman" panose="02020603050405020304" pitchFamily="18" charset="0"/>
            </a:endParaRPr>
          </a:p>
          <a:p>
            <a:r>
              <a:rPr lang="en-US" sz="1600" dirty="0" smtClean="0"/>
              <a:t>Na </a:t>
            </a:r>
            <a:r>
              <a:rPr lang="en-US" sz="1600" dirty="0" err="1"/>
              <a:t>mostu</a:t>
            </a:r>
            <a:r>
              <a:rPr lang="en-US" sz="1600" dirty="0"/>
              <a:t> </a:t>
            </a:r>
            <a:r>
              <a:rPr lang="en-US" sz="1600" b="1" dirty="0"/>
              <a:t>M53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izvođeni</a:t>
            </a:r>
            <a:r>
              <a:rPr lang="en-US" sz="1600" dirty="0"/>
              <a:t> </a:t>
            </a:r>
            <a:r>
              <a:rPr lang="en-US" sz="1600" dirty="0" err="1"/>
              <a:t>radovi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:</a:t>
            </a:r>
          </a:p>
          <a:p>
            <a:r>
              <a:rPr lang="sr-Latn-ME" sz="1600" dirty="0" smtClean="0"/>
              <a:t>              * </a:t>
            </a:r>
            <a:r>
              <a:rPr lang="en-US" sz="1600" dirty="0" err="1" smtClean="0"/>
              <a:t>sanacija</a:t>
            </a:r>
            <a:r>
              <a:rPr lang="en-US" sz="1600" dirty="0" smtClean="0"/>
              <a:t> </a:t>
            </a:r>
            <a:r>
              <a:rPr lang="en-US" sz="1600" dirty="0" err="1"/>
              <a:t>betonskih</a:t>
            </a:r>
            <a:r>
              <a:rPr lang="en-US" sz="1600" dirty="0"/>
              <a:t> </a:t>
            </a:r>
            <a:r>
              <a:rPr lang="en-US" sz="1600" dirty="0" err="1"/>
              <a:t>površina</a:t>
            </a:r>
            <a:r>
              <a:rPr lang="en-US" sz="1600" dirty="0"/>
              <a:t>;</a:t>
            </a:r>
          </a:p>
          <a:p>
            <a:r>
              <a:rPr lang="sr-Latn-ME" sz="1600" dirty="0" smtClean="0"/>
              <a:t>              </a:t>
            </a:r>
            <a:r>
              <a:rPr lang="sr-Latn-ME" sz="1600" dirty="0"/>
              <a:t>*</a:t>
            </a:r>
            <a:r>
              <a:rPr lang="en-US" sz="1600" dirty="0" smtClean="0"/>
              <a:t> </a:t>
            </a:r>
            <a:r>
              <a:rPr lang="en-US" sz="1600" dirty="0" err="1"/>
              <a:t>radovi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iskopu</a:t>
            </a:r>
            <a:r>
              <a:rPr lang="en-US" sz="1600" dirty="0"/>
              <a:t>, </a:t>
            </a:r>
            <a:r>
              <a:rPr lang="en-US" sz="1600" dirty="0" err="1"/>
              <a:t>kao</a:t>
            </a:r>
            <a:r>
              <a:rPr lang="en-US" sz="1600" dirty="0"/>
              <a:t> i </a:t>
            </a:r>
            <a:r>
              <a:rPr lang="en-US" sz="1600" dirty="0" err="1"/>
              <a:t>bušenje</a:t>
            </a:r>
            <a:r>
              <a:rPr lang="en-US" sz="1600" dirty="0"/>
              <a:t> IBO </a:t>
            </a:r>
            <a:r>
              <a:rPr lang="en-US" sz="1600" dirty="0" err="1"/>
              <a:t>ankera</a:t>
            </a:r>
            <a:r>
              <a:rPr lang="en-US" sz="1600" dirty="0"/>
              <a:t> u </a:t>
            </a:r>
            <a:r>
              <a:rPr lang="en-US" sz="1600" dirty="0" err="1"/>
              <a:t>sklopu</a:t>
            </a:r>
            <a:r>
              <a:rPr lang="en-US" sz="1600" dirty="0"/>
              <a:t> </a:t>
            </a:r>
            <a:r>
              <a:rPr lang="en-US" sz="1600" dirty="0" err="1"/>
              <a:t>pripremnih</a:t>
            </a:r>
            <a:r>
              <a:rPr lang="en-US" sz="1600" dirty="0"/>
              <a:t> </a:t>
            </a:r>
            <a:r>
              <a:rPr lang="en-US" sz="1600" dirty="0" err="1"/>
              <a:t>radova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endParaRPr lang="en-US" sz="1600" dirty="0"/>
          </a:p>
          <a:p>
            <a:r>
              <a:rPr lang="sr-Latn-ME" sz="1600" dirty="0" smtClean="0"/>
              <a:t>	</a:t>
            </a:r>
            <a:r>
              <a:rPr lang="en-US" sz="1600" dirty="0" err="1" smtClean="0"/>
              <a:t>ojačanju</a:t>
            </a:r>
            <a:r>
              <a:rPr lang="en-US" sz="1600" dirty="0" smtClean="0"/>
              <a:t> </a:t>
            </a:r>
            <a:r>
              <a:rPr lang="en-US" sz="1600" dirty="0" err="1"/>
              <a:t>temelja</a:t>
            </a:r>
            <a:r>
              <a:rPr lang="en-US" sz="1600" dirty="0"/>
              <a:t> </a:t>
            </a:r>
            <a:r>
              <a:rPr lang="en-US" sz="1600" dirty="0" err="1"/>
              <a:t>stubova</a:t>
            </a:r>
            <a:r>
              <a:rPr lang="en-US" sz="1600" dirty="0"/>
              <a:t> S1 i S7</a:t>
            </a:r>
          </a:p>
          <a:p>
            <a:r>
              <a:rPr lang="sr-Latn-ME" sz="1600" dirty="0" smtClean="0"/>
              <a:t>              * </a:t>
            </a:r>
            <a:r>
              <a:rPr lang="en-US" sz="1600" dirty="0" err="1" smtClean="0"/>
              <a:t>nanošenju</a:t>
            </a:r>
            <a:r>
              <a:rPr lang="en-US" sz="1600" dirty="0" smtClean="0"/>
              <a:t>  </a:t>
            </a:r>
            <a:r>
              <a:rPr lang="en-US" sz="1600" dirty="0" err="1"/>
              <a:t>hidroizolacije</a:t>
            </a:r>
            <a:r>
              <a:rPr lang="en-US" sz="1600" dirty="0"/>
              <a:t>  </a:t>
            </a:r>
            <a:r>
              <a:rPr lang="en-US" sz="1600" dirty="0" err="1"/>
              <a:t>kanala</a:t>
            </a:r>
            <a:r>
              <a:rPr lang="en-US" sz="1600" dirty="0"/>
              <a:t>  za  </a:t>
            </a:r>
            <a:r>
              <a:rPr lang="en-US" sz="1600" dirty="0" err="1"/>
              <a:t>instalacije-radovi</a:t>
            </a:r>
            <a:r>
              <a:rPr lang="en-US" sz="1600" dirty="0"/>
              <a:t>  </a:t>
            </a:r>
            <a:r>
              <a:rPr lang="en-US" sz="1600" dirty="0" err="1"/>
              <a:t>na</a:t>
            </a:r>
            <a:r>
              <a:rPr lang="en-US" sz="1600" dirty="0"/>
              <a:t>  </a:t>
            </a:r>
            <a:r>
              <a:rPr lang="en-US" sz="1600" dirty="0" err="1"/>
              <a:t>ovoj</a:t>
            </a:r>
            <a:r>
              <a:rPr lang="en-US" sz="1600" dirty="0"/>
              <a:t>  </a:t>
            </a:r>
            <a:r>
              <a:rPr lang="en-US" sz="1600" dirty="0" err="1"/>
              <a:t>poziciji</a:t>
            </a:r>
            <a:r>
              <a:rPr lang="en-US" sz="1600" dirty="0"/>
              <a:t>  </a:t>
            </a:r>
            <a:r>
              <a:rPr lang="en-US" sz="1600" dirty="0" err="1"/>
              <a:t>su</a:t>
            </a:r>
            <a:r>
              <a:rPr lang="en-US" sz="1600" dirty="0"/>
              <a:t> </a:t>
            </a:r>
            <a:r>
              <a:rPr lang="en-US" sz="1600" dirty="0" err="1"/>
              <a:t>završeni</a:t>
            </a:r>
            <a:r>
              <a:rPr lang="en-US" sz="1600" dirty="0"/>
              <a:t>.</a:t>
            </a:r>
          </a:p>
          <a:p>
            <a:r>
              <a:rPr lang="sr-Latn-ME" sz="1600" dirty="0" smtClean="0"/>
              <a:t>              </a:t>
            </a:r>
            <a:r>
              <a:rPr lang="sr-Latn-ME" sz="1600" dirty="0"/>
              <a:t>*</a:t>
            </a:r>
            <a:r>
              <a:rPr lang="en-US" sz="1600" dirty="0" smtClean="0"/>
              <a:t> </a:t>
            </a:r>
            <a:r>
              <a:rPr lang="en-US" sz="1600" dirty="0" err="1"/>
              <a:t>ugradnja</a:t>
            </a:r>
            <a:r>
              <a:rPr lang="en-US" sz="1600" dirty="0"/>
              <a:t> </a:t>
            </a:r>
            <a:r>
              <a:rPr lang="en-US" sz="1600" dirty="0" err="1"/>
              <a:t>poklopaca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kanale</a:t>
            </a:r>
            <a:r>
              <a:rPr lang="en-US" sz="1600" dirty="0"/>
              <a:t> za </a:t>
            </a:r>
            <a:r>
              <a:rPr lang="en-US" sz="1600" dirty="0" err="1"/>
              <a:t>instalacije</a:t>
            </a:r>
            <a:endParaRPr lang="en-US" sz="1600" dirty="0"/>
          </a:p>
          <a:p>
            <a:r>
              <a:rPr lang="sr-Latn-ME" sz="1600" dirty="0" smtClean="0"/>
              <a:t>              </a:t>
            </a:r>
            <a:r>
              <a:rPr lang="sr-Latn-ME" sz="1600" dirty="0"/>
              <a:t>*</a:t>
            </a:r>
            <a:r>
              <a:rPr lang="en-US" sz="1600" dirty="0" smtClean="0"/>
              <a:t> </a:t>
            </a:r>
            <a:r>
              <a:rPr lang="en-US" sz="1600" dirty="0" err="1"/>
              <a:t>montiranje</a:t>
            </a:r>
            <a:r>
              <a:rPr lang="en-US" sz="1600" dirty="0"/>
              <a:t> </a:t>
            </a:r>
            <a:r>
              <a:rPr lang="en-US" sz="1600" dirty="0" err="1"/>
              <a:t>ograde</a:t>
            </a:r>
            <a:r>
              <a:rPr lang="en-US" sz="1600" dirty="0"/>
              <a:t> </a:t>
            </a:r>
            <a:r>
              <a:rPr lang="en-US" sz="1600" dirty="0" err="1"/>
              <a:t>mosta</a:t>
            </a:r>
            <a:endParaRPr lang="en-US" sz="1600" dirty="0"/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endParaRPr lang="sr-Latn-ME" sz="1600" dirty="0">
              <a:ea typeface="Times New Roman" panose="02020603050405020304" pitchFamily="18" charset="0"/>
            </a:endParaRPr>
          </a:p>
          <a:p>
            <a:pPr lvl="0" indent="-342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</a:pPr>
            <a:r>
              <a:rPr lang="en-US" sz="1600" dirty="0"/>
              <a:t>Po </a:t>
            </a:r>
            <a:r>
              <a:rPr lang="en-US" sz="1600" dirty="0" err="1"/>
              <a:t>dinamičkom</a:t>
            </a:r>
            <a:r>
              <a:rPr lang="en-US" sz="1600" dirty="0"/>
              <a:t> </a:t>
            </a:r>
            <a:r>
              <a:rPr lang="en-US" sz="1600" dirty="0" err="1"/>
              <a:t>planu</a:t>
            </a:r>
            <a:r>
              <a:rPr lang="en-US" sz="1600" dirty="0"/>
              <a:t>, </a:t>
            </a:r>
            <a:r>
              <a:rPr lang="en-US" sz="1600" dirty="0" err="1"/>
              <a:t>predstoje</a:t>
            </a:r>
            <a:r>
              <a:rPr lang="en-US" sz="1600" dirty="0"/>
              <a:t> </a:t>
            </a:r>
            <a:r>
              <a:rPr lang="en-US" sz="1600" dirty="0" err="1"/>
              <a:t>radovi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</a:t>
            </a:r>
            <a:r>
              <a:rPr lang="en-US" sz="1600" dirty="0" err="1"/>
              <a:t>završetku</a:t>
            </a:r>
            <a:r>
              <a:rPr lang="en-US" sz="1600" dirty="0"/>
              <a:t> </a:t>
            </a:r>
            <a:r>
              <a:rPr lang="en-US" sz="1600" dirty="0" err="1"/>
              <a:t>elemenata</a:t>
            </a:r>
            <a:r>
              <a:rPr lang="en-US" sz="1600" dirty="0"/>
              <a:t> </a:t>
            </a:r>
            <a:r>
              <a:rPr lang="en-US" sz="1600" dirty="0" err="1"/>
              <a:t>donjeg</a:t>
            </a:r>
            <a:r>
              <a:rPr lang="en-US" sz="1600" dirty="0"/>
              <a:t> </a:t>
            </a:r>
            <a:r>
              <a:rPr lang="en-US" sz="1600" dirty="0" err="1"/>
              <a:t>stroja</a:t>
            </a:r>
            <a:r>
              <a:rPr lang="en-US" sz="1600" dirty="0"/>
              <a:t> (</a:t>
            </a:r>
            <a:r>
              <a:rPr lang="en-US" sz="1600" dirty="0" err="1"/>
              <a:t>regulacija</a:t>
            </a:r>
            <a:r>
              <a:rPr lang="en-US" sz="1600" dirty="0"/>
              <a:t> </a:t>
            </a:r>
            <a:r>
              <a:rPr lang="en-US" sz="1600" dirty="0" err="1" smtClean="0"/>
              <a:t>vodotoka</a:t>
            </a:r>
            <a:r>
              <a:rPr lang="en-US" sz="1600" dirty="0" smtClean="0"/>
              <a:t>, </a:t>
            </a:r>
            <a:r>
              <a:rPr lang="en-US" sz="1600" dirty="0" err="1"/>
              <a:t>hidroizolaciji</a:t>
            </a:r>
            <a:r>
              <a:rPr lang="en-US" sz="1600" dirty="0"/>
              <a:t>) i </a:t>
            </a:r>
            <a:r>
              <a:rPr lang="en-US" sz="1600" dirty="0" err="1"/>
              <a:t>zamjeni</a:t>
            </a:r>
            <a:r>
              <a:rPr lang="en-US" sz="1600" dirty="0"/>
              <a:t> </a:t>
            </a:r>
            <a:r>
              <a:rPr lang="en-US" sz="1600" dirty="0" err="1"/>
              <a:t>gornjeg</a:t>
            </a:r>
            <a:r>
              <a:rPr lang="en-US" sz="1600" dirty="0"/>
              <a:t> </a:t>
            </a:r>
            <a:r>
              <a:rPr lang="en-US" sz="1600" dirty="0" err="1"/>
              <a:t>stroja</a:t>
            </a:r>
            <a:r>
              <a:rPr lang="en-US" sz="1600" dirty="0"/>
              <a:t>.</a:t>
            </a:r>
            <a:endParaRPr lang="sr-Latn-ME" sz="1600" dirty="0"/>
          </a:p>
          <a:p>
            <a:pPr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1600" dirty="0" err="1"/>
              <a:t>Finansijska</a:t>
            </a:r>
            <a:r>
              <a:rPr lang="en-US" sz="1600" dirty="0"/>
              <a:t> </a:t>
            </a:r>
            <a:r>
              <a:rPr lang="en-US" sz="1600" dirty="0" err="1"/>
              <a:t>realizacija</a:t>
            </a:r>
            <a:r>
              <a:rPr lang="en-US" sz="1600" dirty="0"/>
              <a:t> </a:t>
            </a:r>
            <a:r>
              <a:rPr lang="en-US" sz="1600" dirty="0" err="1"/>
              <a:t>iznosi</a:t>
            </a:r>
            <a:r>
              <a:rPr lang="en-US" sz="1600" dirty="0"/>
              <a:t> 44 %, </a:t>
            </a:r>
            <a:r>
              <a:rPr lang="en-US" sz="1600" dirty="0" err="1"/>
              <a:t>fizička</a:t>
            </a:r>
            <a:r>
              <a:rPr lang="en-US" sz="1600" dirty="0"/>
              <a:t> </a:t>
            </a:r>
            <a:r>
              <a:rPr lang="en-US" sz="1600" dirty="0" err="1"/>
              <a:t>realizacija</a:t>
            </a:r>
            <a:r>
              <a:rPr lang="en-US" sz="1600" dirty="0"/>
              <a:t> </a:t>
            </a:r>
            <a:r>
              <a:rPr lang="en-US" sz="1600" dirty="0" err="1"/>
              <a:t>iznosi</a:t>
            </a:r>
            <a:r>
              <a:rPr lang="en-US" sz="1600" dirty="0"/>
              <a:t> 50 %.</a:t>
            </a:r>
            <a:endParaRPr lang="sr-Latn-ME" sz="1600" dirty="0"/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en-US" dirty="0"/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endParaRPr lang="sr-Latn-ME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</a:pPr>
            <a:endParaRPr lang="sr-Latn-ME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-"/>
            </a:pPr>
            <a:endParaRPr lang="sr-Latn-ME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915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sr-Latn-ME" sz="1300" dirty="0" smtClean="0"/>
              <a:t>-</a:t>
            </a:r>
            <a:br>
              <a:rPr lang="sr-Latn-ME" sz="1300" dirty="0" smtClean="0"/>
            </a:br>
            <a:r>
              <a:rPr lang="sr-Latn-ME" sz="1300" dirty="0"/>
              <a:t/>
            </a:r>
            <a:br>
              <a:rPr lang="sr-Latn-ME" sz="1300" dirty="0"/>
            </a:br>
            <a:r>
              <a:rPr lang="sr-Latn-ME" sz="1300" dirty="0" smtClean="0"/>
              <a:t/>
            </a:r>
            <a:br>
              <a:rPr lang="sr-Latn-ME" sz="1300" dirty="0" smtClean="0"/>
            </a:br>
            <a:r>
              <a:rPr lang="sr-Latn-ME" sz="1300" dirty="0" smtClean="0"/>
              <a:t> </a:t>
            </a:r>
            <a:br>
              <a:rPr lang="sr-Latn-ME" sz="1300" dirty="0" smtClean="0"/>
            </a:br>
            <a:r>
              <a:rPr lang="sr-Latn-ME" sz="1300" dirty="0"/>
              <a:t/>
            </a:r>
            <a:br>
              <a:rPr lang="sr-Latn-ME" sz="1300" dirty="0"/>
            </a:br>
            <a:r>
              <a:rPr lang="sr-Latn-ME" sz="1300" dirty="0" smtClean="0"/>
              <a:t>Fotodokumentacija sa M53:  </a:t>
            </a:r>
            <a:r>
              <a:rPr lang="en-US" sz="1300" dirty="0" err="1" smtClean="0"/>
              <a:t>Početak</a:t>
            </a:r>
            <a:r>
              <a:rPr lang="en-US" sz="1300" dirty="0" smtClean="0"/>
              <a:t> </a:t>
            </a:r>
            <a:r>
              <a:rPr lang="en-US" sz="1300" dirty="0" err="1" smtClean="0"/>
              <a:t>radova</a:t>
            </a:r>
            <a:r>
              <a:rPr lang="sr-Latn-ME" sz="1300" dirty="0"/>
              <a:t> </a:t>
            </a:r>
            <a:r>
              <a:rPr lang="sr-Latn-ME" sz="1300" dirty="0" smtClean="0"/>
              <a:t>na</a:t>
            </a:r>
            <a:r>
              <a:rPr lang="en-US" sz="1300" dirty="0" smtClean="0"/>
              <a:t> </a:t>
            </a:r>
            <a:r>
              <a:rPr lang="en-US" sz="1300" dirty="0" err="1" smtClean="0"/>
              <a:t>ugradnj</a:t>
            </a:r>
            <a:r>
              <a:rPr lang="sr-Latn-ME" sz="1300" dirty="0" smtClean="0"/>
              <a:t>i</a:t>
            </a:r>
            <a:r>
              <a:rPr lang="en-US" sz="1300" dirty="0" smtClean="0"/>
              <a:t> </a:t>
            </a:r>
            <a:r>
              <a:rPr lang="en-US" sz="1300" dirty="0" err="1" smtClean="0"/>
              <a:t>hidroizolacije</a:t>
            </a:r>
            <a:r>
              <a:rPr lang="sr-Latn-ME" sz="1300" dirty="0" smtClean="0"/>
              <a:t>, </a:t>
            </a:r>
            <a:r>
              <a:rPr lang="sr-Latn-ME" sz="1300" dirty="0"/>
              <a:t>u</a:t>
            </a:r>
            <a:r>
              <a:rPr lang="en-US" sz="1300" dirty="0" err="1" smtClean="0"/>
              <a:t>klanjanje</a:t>
            </a:r>
            <a:r>
              <a:rPr lang="en-US" sz="1300" dirty="0" smtClean="0"/>
              <a:t> </a:t>
            </a:r>
            <a:r>
              <a:rPr lang="en-US" sz="1300" dirty="0" err="1"/>
              <a:t>postojećih</a:t>
            </a:r>
            <a:r>
              <a:rPr lang="en-US" sz="1300" dirty="0"/>
              <a:t> </a:t>
            </a:r>
            <a:r>
              <a:rPr lang="en-US" sz="1300" dirty="0" err="1"/>
              <a:t>poklopaca</a:t>
            </a:r>
            <a:r>
              <a:rPr lang="en-US" sz="1300" dirty="0"/>
              <a:t> </a:t>
            </a:r>
            <a:r>
              <a:rPr lang="en-US" sz="1300" dirty="0" err="1"/>
              <a:t>kanala</a:t>
            </a:r>
            <a:r>
              <a:rPr lang="en-US" sz="1300" dirty="0"/>
              <a:t> za </a:t>
            </a:r>
            <a:r>
              <a:rPr lang="en-US" sz="1300" dirty="0" err="1"/>
              <a:t>instalacije</a:t>
            </a:r>
            <a:r>
              <a:rPr lang="en-US" sz="1300" dirty="0"/>
              <a:t> </a:t>
            </a:r>
            <a:r>
              <a:rPr lang="en-US" sz="1300" dirty="0" err="1"/>
              <a:t>sa</a:t>
            </a:r>
            <a:r>
              <a:rPr lang="en-US" sz="1300" dirty="0"/>
              <a:t> </a:t>
            </a:r>
            <a:r>
              <a:rPr lang="en-US" sz="1300" dirty="0" err="1"/>
              <a:t>bušenjem</a:t>
            </a:r>
            <a:r>
              <a:rPr lang="en-US" sz="1300" dirty="0"/>
              <a:t> </a:t>
            </a:r>
            <a:r>
              <a:rPr lang="en-US" sz="1300" dirty="0" err="1"/>
              <a:t>rupa</a:t>
            </a:r>
            <a:r>
              <a:rPr lang="en-US" sz="1300" dirty="0"/>
              <a:t> za </a:t>
            </a:r>
            <a:r>
              <a:rPr lang="en-US" sz="1300" dirty="0" err="1"/>
              <a:t>slivnike</a:t>
            </a:r>
            <a:r>
              <a:rPr lang="en-US" sz="1300" dirty="0"/>
              <a:t>, </a:t>
            </a:r>
            <a:r>
              <a:rPr lang="en-US" sz="1300" dirty="0" err="1"/>
              <a:t>štemanje</a:t>
            </a:r>
            <a:r>
              <a:rPr lang="en-US" sz="1300" dirty="0"/>
              <a:t> </a:t>
            </a:r>
            <a:r>
              <a:rPr lang="en-US" sz="1300" dirty="0" err="1"/>
              <a:t>ivičnog</a:t>
            </a:r>
            <a:r>
              <a:rPr lang="en-US" sz="1300" dirty="0"/>
              <a:t> </a:t>
            </a:r>
            <a:r>
              <a:rPr lang="en-US" sz="1300" dirty="0" err="1"/>
              <a:t>parapeta</a:t>
            </a:r>
            <a:r>
              <a:rPr lang="en-US" sz="1300" dirty="0"/>
              <a:t>, </a:t>
            </a:r>
            <a:r>
              <a:rPr lang="en-US" sz="1300" dirty="0" err="1"/>
              <a:t>priprema</a:t>
            </a:r>
            <a:r>
              <a:rPr lang="en-US" sz="1300" dirty="0"/>
              <a:t> za </a:t>
            </a:r>
            <a:r>
              <a:rPr lang="en-US" sz="1300" dirty="0" err="1"/>
              <a:t>betoniranje</a:t>
            </a:r>
            <a:r>
              <a:rPr lang="en-US" sz="1300" dirty="0"/>
              <a:t> </a:t>
            </a:r>
            <a:r>
              <a:rPr lang="en-US" sz="1300" dirty="0" err="1"/>
              <a:t>ivičnog</a:t>
            </a:r>
            <a:r>
              <a:rPr lang="en-US" sz="1300" dirty="0"/>
              <a:t> </a:t>
            </a:r>
            <a:r>
              <a:rPr lang="en-US" sz="1300" dirty="0" err="1"/>
              <a:t>parapeta</a:t>
            </a:r>
            <a:r>
              <a:rPr lang="en-US" sz="1300" dirty="0"/>
              <a:t> </a:t>
            </a:r>
            <a:r>
              <a:rPr lang="en-US" sz="1300" dirty="0" err="1"/>
              <a:t>sa</a:t>
            </a:r>
            <a:r>
              <a:rPr lang="en-US" sz="1300" dirty="0"/>
              <a:t> </a:t>
            </a:r>
            <a:r>
              <a:rPr lang="en-US" sz="1300" dirty="0" err="1"/>
              <a:t>betoniranjem</a:t>
            </a:r>
            <a:r>
              <a:rPr lang="en-US" sz="1300" dirty="0" smtClean="0"/>
              <a:t>)</a:t>
            </a:r>
            <a:r>
              <a:rPr lang="sr-Latn-ME" sz="1300" dirty="0" smtClean="0"/>
              <a:t>.</a:t>
            </a:r>
            <a:br>
              <a:rPr lang="sr-Latn-ME" sz="1300" dirty="0" smtClean="0"/>
            </a:br>
            <a:r>
              <a:rPr lang="en-US" sz="1300" dirty="0" smtClean="0"/>
              <a:t> </a:t>
            </a:r>
            <a:r>
              <a:rPr lang="sr-Latn-ME" sz="1300" dirty="0" smtClean="0"/>
              <a:t>- </a:t>
            </a:r>
            <a:r>
              <a:rPr lang="en-US" sz="1300" dirty="0" err="1" smtClean="0"/>
              <a:t>Izvođač</a:t>
            </a:r>
            <a:r>
              <a:rPr lang="en-US" sz="1300" dirty="0" smtClean="0"/>
              <a:t> </a:t>
            </a:r>
            <a:r>
              <a:rPr lang="en-US" sz="1300" dirty="0"/>
              <a:t>je </a:t>
            </a:r>
            <a:r>
              <a:rPr lang="en-US" sz="1300" dirty="0" err="1"/>
              <a:t>nastavio</a:t>
            </a:r>
            <a:r>
              <a:rPr lang="en-US" sz="1300" dirty="0"/>
              <a:t> </a:t>
            </a:r>
            <a:r>
              <a:rPr lang="en-US" sz="1300" dirty="0" err="1"/>
              <a:t>radove</a:t>
            </a:r>
            <a:r>
              <a:rPr lang="en-US" sz="1300" dirty="0"/>
              <a:t> </a:t>
            </a:r>
            <a:r>
              <a:rPr lang="en-US" sz="1300" b="1" dirty="0"/>
              <a:t>FAZE </a:t>
            </a:r>
            <a:r>
              <a:rPr lang="en-US" sz="1300" b="1" dirty="0" err="1"/>
              <a:t>Ia</a:t>
            </a:r>
            <a:r>
              <a:rPr lang="en-US" sz="1300" b="1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zapadnoj</a:t>
            </a:r>
            <a:r>
              <a:rPr lang="en-US" sz="1300" dirty="0"/>
              <a:t> </a:t>
            </a:r>
            <a:r>
              <a:rPr lang="en-US" sz="1300" dirty="0" err="1"/>
              <a:t>strani</a:t>
            </a:r>
            <a:r>
              <a:rPr lang="en-US" sz="1300" dirty="0"/>
              <a:t> </a:t>
            </a:r>
            <a:r>
              <a:rPr lang="en-US" sz="1300" dirty="0" err="1"/>
              <a:t>stuba</a:t>
            </a:r>
            <a:r>
              <a:rPr lang="en-US" sz="1300" dirty="0"/>
              <a:t> S7: </a:t>
            </a:r>
            <a:r>
              <a:rPr lang="en-US" sz="1300" dirty="0" err="1"/>
              <a:t>izvođenje</a:t>
            </a:r>
            <a:r>
              <a:rPr lang="en-US" sz="1300" dirty="0"/>
              <a:t> </a:t>
            </a:r>
            <a:r>
              <a:rPr lang="en-US" sz="1300" dirty="0" err="1"/>
              <a:t>vertikalnih</a:t>
            </a:r>
            <a:r>
              <a:rPr lang="en-US" sz="1300" dirty="0"/>
              <a:t> </a:t>
            </a:r>
            <a:r>
              <a:rPr lang="en-US" sz="1300" dirty="0" err="1" smtClean="0"/>
              <a:t>bušotina</a:t>
            </a:r>
            <a:r>
              <a:rPr lang="en-US" sz="1300" dirty="0" smtClean="0"/>
              <a:t>, </a:t>
            </a:r>
            <a:r>
              <a:rPr lang="en-US" sz="1300" dirty="0" err="1"/>
              <a:t>ugradnju</a:t>
            </a:r>
            <a:r>
              <a:rPr lang="en-US" sz="1300" dirty="0"/>
              <a:t> </a:t>
            </a:r>
            <a:r>
              <a:rPr lang="en-US" sz="1300" dirty="0" err="1" smtClean="0"/>
              <a:t>šin</a:t>
            </a:r>
            <a:r>
              <a:rPr lang="sr-Latn-ME" sz="1300" dirty="0" smtClean="0"/>
              <a:t>a</a:t>
            </a:r>
            <a:r>
              <a:rPr lang="en-US" sz="1300" dirty="0" smtClean="0"/>
              <a:t> </a:t>
            </a:r>
            <a:r>
              <a:rPr lang="en-US" sz="1300" dirty="0"/>
              <a:t>i </a:t>
            </a:r>
            <a:r>
              <a:rPr lang="en-US" sz="1300" dirty="0" err="1"/>
              <a:t>popunjavanje</a:t>
            </a:r>
            <a:r>
              <a:rPr lang="en-US" sz="1300" dirty="0"/>
              <a:t> </a:t>
            </a:r>
            <a:r>
              <a:rPr lang="en-US" sz="1300" dirty="0" err="1"/>
              <a:t>prostorom</a:t>
            </a:r>
            <a:r>
              <a:rPr lang="en-US" sz="1300" dirty="0"/>
              <a:t> </a:t>
            </a:r>
            <a:r>
              <a:rPr lang="en-US" sz="1300" dirty="0" err="1"/>
              <a:t>sitnozrnim</a:t>
            </a:r>
            <a:r>
              <a:rPr lang="en-US" sz="1300" dirty="0"/>
              <a:t> </a:t>
            </a:r>
            <a:r>
              <a:rPr lang="en-US" sz="1300" dirty="0" err="1" smtClean="0"/>
              <a:t>betonom</a:t>
            </a:r>
            <a:r>
              <a:rPr lang="sr-Latn-ME" sz="1300" dirty="0" smtClean="0"/>
              <a:t>.</a:t>
            </a:r>
            <a:r>
              <a:rPr lang="en-US" sz="1300" dirty="0"/>
              <a:t> S </a:t>
            </a:r>
            <a:r>
              <a:rPr lang="en-US" sz="1300" dirty="0" err="1"/>
              <a:t>obzirom</a:t>
            </a:r>
            <a:r>
              <a:rPr lang="en-US" sz="1300" dirty="0"/>
              <a:t> </a:t>
            </a:r>
            <a:r>
              <a:rPr lang="en-US" sz="1300" dirty="0" err="1"/>
              <a:t>na</a:t>
            </a:r>
            <a:r>
              <a:rPr lang="en-US" sz="1300" dirty="0"/>
              <a:t> </a:t>
            </a:r>
            <a:r>
              <a:rPr lang="en-US" sz="1300" dirty="0" err="1"/>
              <a:t>dnevni</a:t>
            </a:r>
            <a:r>
              <a:rPr lang="en-US" sz="1300" dirty="0"/>
              <a:t> i </a:t>
            </a:r>
            <a:r>
              <a:rPr lang="en-US" sz="1300" dirty="0" err="1"/>
              <a:t>noćni</a:t>
            </a:r>
            <a:r>
              <a:rPr lang="en-US" sz="1300" dirty="0"/>
              <a:t> rad, </a:t>
            </a:r>
            <a:r>
              <a:rPr lang="en-US" sz="1300" dirty="0" err="1"/>
              <a:t>Izvođač</a:t>
            </a:r>
            <a:r>
              <a:rPr lang="en-US" sz="1300" dirty="0"/>
              <a:t> je </a:t>
            </a:r>
            <a:r>
              <a:rPr lang="en-US" sz="1300" dirty="0" err="1"/>
              <a:t>zaključno</a:t>
            </a:r>
            <a:r>
              <a:rPr lang="en-US" sz="1300" dirty="0"/>
              <a:t> </a:t>
            </a:r>
            <a:r>
              <a:rPr lang="en-US" sz="1300" dirty="0" err="1"/>
              <a:t>sa</a:t>
            </a:r>
            <a:r>
              <a:rPr lang="en-US" sz="1300" dirty="0"/>
              <a:t> </a:t>
            </a:r>
            <a:r>
              <a:rPr lang="sr-Latn-ME" sz="1300" dirty="0" smtClean="0"/>
              <a:t>julom</a:t>
            </a:r>
            <a:r>
              <a:rPr lang="en-US" sz="1300" dirty="0" smtClean="0"/>
              <a:t> </a:t>
            </a:r>
            <a:r>
              <a:rPr lang="en-US" sz="1300" dirty="0" err="1" smtClean="0"/>
              <a:t>završi</a:t>
            </a:r>
            <a:r>
              <a:rPr lang="sr-Latn-ME" sz="1300" dirty="0" smtClean="0"/>
              <a:t>o</a:t>
            </a:r>
            <a:r>
              <a:rPr lang="en-US" sz="1300" dirty="0" smtClean="0"/>
              <a:t> </a:t>
            </a:r>
            <a:r>
              <a:rPr lang="en-US" sz="1300" dirty="0" err="1"/>
              <a:t>svih</a:t>
            </a:r>
            <a:r>
              <a:rPr lang="en-US" sz="1300" dirty="0"/>
              <a:t> 11 </a:t>
            </a:r>
            <a:r>
              <a:rPr lang="en-US" sz="1300" dirty="0" err="1"/>
              <a:t>bušotina</a:t>
            </a:r>
            <a:r>
              <a:rPr lang="en-US" sz="1300" dirty="0"/>
              <a:t> </a:t>
            </a:r>
            <a:r>
              <a:rPr lang="en-US" sz="1300" b="1" dirty="0"/>
              <a:t>FAZE </a:t>
            </a:r>
            <a:r>
              <a:rPr lang="en-US" sz="1300" b="1" dirty="0" err="1"/>
              <a:t>Ia</a:t>
            </a:r>
            <a:r>
              <a:rPr lang="en-US" sz="1300" b="1" dirty="0"/>
              <a:t> </a:t>
            </a:r>
            <a:r>
              <a:rPr lang="en-US" sz="1300" dirty="0"/>
              <a:t>i </a:t>
            </a:r>
            <a:r>
              <a:rPr lang="en-US" sz="1300" dirty="0" err="1"/>
              <a:t>sa</a:t>
            </a:r>
            <a:r>
              <a:rPr lang="en-US" sz="1300" dirty="0"/>
              <a:t> </a:t>
            </a:r>
            <a:r>
              <a:rPr lang="en-US" sz="1300" dirty="0" err="1"/>
              <a:t>zapadne</a:t>
            </a:r>
            <a:r>
              <a:rPr lang="en-US" sz="1300" dirty="0"/>
              <a:t> </a:t>
            </a:r>
            <a:r>
              <a:rPr lang="en-US" sz="1300" dirty="0" err="1"/>
              <a:t>strane</a:t>
            </a:r>
            <a:r>
              <a:rPr lang="en-US" sz="1300" dirty="0"/>
              <a:t> </a:t>
            </a:r>
            <a:r>
              <a:rPr lang="en-US" sz="1300" dirty="0" smtClean="0"/>
              <a:t>S7 </a:t>
            </a:r>
            <a:r>
              <a:rPr lang="en-US" sz="1300" dirty="0"/>
              <a:t>(</a:t>
            </a:r>
            <a:r>
              <a:rPr lang="en-US" sz="1300" dirty="0" err="1"/>
              <a:t>izbušene</a:t>
            </a:r>
            <a:r>
              <a:rPr lang="en-US" sz="1300" dirty="0"/>
              <a:t> do </a:t>
            </a:r>
            <a:r>
              <a:rPr lang="en-US" sz="1300" dirty="0" err="1"/>
              <a:t>projektovane</a:t>
            </a:r>
            <a:r>
              <a:rPr lang="en-US" sz="1300" dirty="0"/>
              <a:t> </a:t>
            </a:r>
            <a:r>
              <a:rPr lang="en-US" sz="1300" dirty="0" err="1"/>
              <a:t>dubine</a:t>
            </a:r>
            <a:r>
              <a:rPr lang="en-US" sz="1300" dirty="0"/>
              <a:t>), </a:t>
            </a:r>
            <a:r>
              <a:rPr lang="en-US" sz="1300" dirty="0" err="1"/>
              <a:t>kao</a:t>
            </a:r>
            <a:r>
              <a:rPr lang="en-US" sz="1300" dirty="0"/>
              <a:t> i </a:t>
            </a:r>
            <a:r>
              <a:rPr lang="en-US" sz="1300" dirty="0" err="1"/>
              <a:t>ostale</a:t>
            </a:r>
            <a:r>
              <a:rPr lang="en-US" sz="1300" dirty="0"/>
              <a:t> </a:t>
            </a:r>
            <a:r>
              <a:rPr lang="en-US" sz="1300" dirty="0" err="1"/>
              <a:t>pozicije</a:t>
            </a:r>
            <a:r>
              <a:rPr lang="en-US" sz="1300" dirty="0"/>
              <a:t> </a:t>
            </a:r>
            <a:r>
              <a:rPr lang="en-US" sz="1300" dirty="0" err="1"/>
              <a:t>ove</a:t>
            </a:r>
            <a:r>
              <a:rPr lang="en-US" sz="1300" dirty="0"/>
              <a:t> faze (</a:t>
            </a:r>
            <a:r>
              <a:rPr lang="en-US" sz="1300" dirty="0" err="1"/>
              <a:t>ugrađene</a:t>
            </a:r>
            <a:r>
              <a:rPr lang="en-US" sz="1300" dirty="0"/>
              <a:t> </a:t>
            </a:r>
            <a:r>
              <a:rPr lang="en-US" sz="1300" dirty="0" err="1"/>
              <a:t>šine</a:t>
            </a:r>
            <a:r>
              <a:rPr lang="en-US" sz="1300" dirty="0"/>
              <a:t> i </a:t>
            </a:r>
            <a:r>
              <a:rPr lang="en-US" sz="1300" dirty="0" err="1"/>
              <a:t>bušotine</a:t>
            </a:r>
            <a:r>
              <a:rPr lang="en-US" sz="1300" dirty="0"/>
              <a:t> </a:t>
            </a:r>
            <a:r>
              <a:rPr lang="en-US" sz="1300" dirty="0" err="1"/>
              <a:t>popunjena</a:t>
            </a:r>
            <a:r>
              <a:rPr lang="en-US" sz="1300" dirty="0"/>
              <a:t> </a:t>
            </a:r>
            <a:r>
              <a:rPr lang="en-US" sz="1300" dirty="0" err="1"/>
              <a:t>sitnozrnim</a:t>
            </a:r>
            <a:r>
              <a:rPr lang="en-US" sz="1300" dirty="0"/>
              <a:t> </a:t>
            </a:r>
            <a:r>
              <a:rPr lang="en-US" sz="1300" dirty="0" err="1"/>
              <a:t>betonom</a:t>
            </a:r>
            <a:r>
              <a:rPr lang="en-US" sz="1300" dirty="0"/>
              <a:t> do </a:t>
            </a:r>
            <a:r>
              <a:rPr lang="en-US" sz="1300" dirty="0" err="1"/>
              <a:t>projektovane</a:t>
            </a:r>
            <a:r>
              <a:rPr lang="en-US" sz="1300" dirty="0"/>
              <a:t> </a:t>
            </a:r>
            <a:r>
              <a:rPr lang="en-US" sz="1300" dirty="0" err="1"/>
              <a:t>dubine</a:t>
            </a:r>
            <a:r>
              <a:rPr lang="en-US" sz="1300" dirty="0" smtClean="0"/>
              <a:t>)</a:t>
            </a:r>
            <a:r>
              <a:rPr lang="en-US" sz="1300" dirty="0"/>
              <a:t> </a:t>
            </a:r>
            <a:r>
              <a:rPr lang="en-US" sz="1300" dirty="0" err="1"/>
              <a:t>zaštitom</a:t>
            </a:r>
            <a:r>
              <a:rPr lang="en-US" sz="1300" dirty="0"/>
              <a:t> i </a:t>
            </a:r>
            <a:r>
              <a:rPr lang="en-US" sz="1300" dirty="0" err="1"/>
              <a:t>stabilizacijom</a:t>
            </a:r>
            <a:r>
              <a:rPr lang="en-US" sz="1300" dirty="0"/>
              <a:t> </a:t>
            </a:r>
            <a:r>
              <a:rPr lang="en-US" sz="1300" dirty="0" err="1"/>
              <a:t>kosine</a:t>
            </a:r>
            <a:r>
              <a:rPr lang="en-US" sz="1300" dirty="0"/>
              <a:t> </a:t>
            </a:r>
            <a:r>
              <a:rPr lang="en-US" sz="1300" dirty="0" err="1"/>
              <a:t>sa</a:t>
            </a:r>
            <a:r>
              <a:rPr lang="en-US" sz="1300" dirty="0"/>
              <a:t> </a:t>
            </a:r>
            <a:r>
              <a:rPr lang="en-US" sz="1300" dirty="0" err="1"/>
              <a:t>istočne</a:t>
            </a:r>
            <a:r>
              <a:rPr lang="en-US" sz="1300" dirty="0"/>
              <a:t> </a:t>
            </a:r>
            <a:r>
              <a:rPr lang="en-US" sz="1300" dirty="0" err="1"/>
              <a:t>strane</a:t>
            </a:r>
            <a:r>
              <a:rPr lang="en-US" sz="1300" dirty="0"/>
              <a:t> </a:t>
            </a:r>
            <a:r>
              <a:rPr lang="en-US" sz="1300" dirty="0" err="1"/>
              <a:t>stuba</a:t>
            </a:r>
            <a:r>
              <a:rPr lang="en-US" sz="1300" dirty="0"/>
              <a:t> </a:t>
            </a:r>
            <a:r>
              <a:rPr lang="sr-Latn-ME" sz="1300" dirty="0"/>
              <a:t>-</a:t>
            </a:r>
            <a:r>
              <a:rPr lang="en-US" sz="1300" dirty="0"/>
              <a:t>S, </a:t>
            </a:r>
            <a:r>
              <a:rPr lang="en-US" sz="1300" dirty="0" err="1"/>
              <a:t>kao</a:t>
            </a:r>
            <a:r>
              <a:rPr lang="en-US" sz="1300" dirty="0"/>
              <a:t> i </a:t>
            </a:r>
            <a:r>
              <a:rPr lang="en-US" sz="1300" dirty="0" err="1"/>
              <a:t>obezbjeđenjem</a:t>
            </a:r>
            <a:r>
              <a:rPr lang="en-US" sz="1300" dirty="0"/>
              <a:t> </a:t>
            </a:r>
            <a:r>
              <a:rPr lang="en-US" sz="1300" dirty="0" err="1"/>
              <a:t>kolosjeka</a:t>
            </a:r>
            <a:r>
              <a:rPr lang="en-US" sz="1300" dirty="0" smtClean="0"/>
              <a:t>, </a:t>
            </a:r>
            <a:r>
              <a:rPr lang="en-US" sz="1300" dirty="0"/>
              <a:t>u </a:t>
            </a:r>
            <a:r>
              <a:rPr lang="en-US" sz="1300" dirty="0" err="1"/>
              <a:t>skladu</a:t>
            </a:r>
            <a:r>
              <a:rPr lang="en-US" sz="1300" dirty="0"/>
              <a:t> </a:t>
            </a:r>
            <a:r>
              <a:rPr lang="en-US" sz="1300" dirty="0" err="1"/>
              <a:t>sa</a:t>
            </a:r>
            <a:r>
              <a:rPr lang="en-US" sz="1300" dirty="0"/>
              <a:t> </a:t>
            </a:r>
            <a:r>
              <a:rPr lang="en-US" sz="1300" dirty="0" err="1"/>
              <a:t>usvojenom</a:t>
            </a:r>
            <a:r>
              <a:rPr lang="en-US" sz="1300" dirty="0"/>
              <a:t> </a:t>
            </a:r>
            <a:r>
              <a:rPr lang="en-US" sz="1300" dirty="0" err="1"/>
              <a:t>metodologijom</a:t>
            </a:r>
            <a:r>
              <a:rPr lang="en-US" sz="1300" dirty="0"/>
              <a:t> (</a:t>
            </a:r>
            <a:r>
              <a:rPr lang="en-US" sz="1300" b="1" dirty="0" err="1"/>
              <a:t>radovi</a:t>
            </a:r>
            <a:r>
              <a:rPr lang="en-US" sz="1300" b="1" dirty="0"/>
              <a:t> FAZE </a:t>
            </a:r>
            <a:r>
              <a:rPr lang="en-US" sz="1300" b="1" dirty="0" err="1"/>
              <a:t>Ib</a:t>
            </a:r>
            <a:r>
              <a:rPr lang="en-US" sz="1300" dirty="0"/>
              <a:t>).</a:t>
            </a:r>
            <a:r>
              <a:rPr lang="sr-Latn-ME" sz="1300" dirty="0" smtClean="0"/>
              <a:t/>
            </a:r>
            <a:br>
              <a:rPr lang="sr-Latn-ME" sz="1300" dirty="0" smtClean="0"/>
            </a:br>
            <a:r>
              <a:rPr lang="en-US" sz="1300" dirty="0"/>
              <a:t/>
            </a:r>
            <a:br>
              <a:rPr lang="en-US" sz="1300" dirty="0"/>
            </a:br>
            <a:r>
              <a:rPr lang="en-US" sz="1050" dirty="0"/>
              <a:t/>
            </a:r>
            <a:br>
              <a:rPr lang="en-US" sz="1050" dirty="0"/>
            </a:br>
            <a:r>
              <a:rPr lang="en-US" sz="1100" dirty="0"/>
              <a:t/>
            </a:r>
            <a:br>
              <a:rPr lang="en-US" sz="1100" dirty="0"/>
            </a:br>
            <a:r>
              <a:rPr lang="en-US" sz="1100" dirty="0"/>
              <a:t/>
            </a:r>
            <a:br>
              <a:rPr lang="en-US" sz="1100" dirty="0"/>
            </a:br>
            <a:endParaRPr lang="en-US" sz="11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86000"/>
            <a:ext cx="2897881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07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578100" y="215840"/>
            <a:ext cx="5803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1400" b="1" dirty="0" smtClean="0">
                <a:solidFill>
                  <a:srgbClr val="C00000"/>
                </a:solidFill>
                <a:latin typeface="+mn-lt"/>
              </a:rPr>
              <a:t>M 52, km 344+143,98 (opština Kolašin, Padež)</a:t>
            </a:r>
            <a:endParaRPr lang="en-US" sz="1400" b="1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2838450" y="533400"/>
            <a:ext cx="5321301" cy="1588"/>
          </a:xfrm>
          <a:prstGeom prst="line">
            <a:avLst/>
          </a:prstGeom>
          <a:ln w="3175" cap="flat">
            <a:solidFill>
              <a:srgbClr val="CC3300"/>
            </a:solidFill>
            <a:bevel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03550" y="609600"/>
            <a:ext cx="5003801" cy="6350"/>
          </a:xfrm>
          <a:prstGeom prst="line">
            <a:avLst/>
          </a:prstGeom>
          <a:ln w="3175" cap="flat">
            <a:solidFill>
              <a:schemeClr val="bg1">
                <a:lumMod val="50000"/>
              </a:schemeClr>
            </a:solidFill>
            <a:bevel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2" name="Subtitle 2"/>
          <p:cNvSpPr txBox="1">
            <a:spLocks/>
          </p:cNvSpPr>
          <p:nvPr/>
        </p:nvSpPr>
        <p:spPr>
          <a:xfrm>
            <a:off x="1447800" y="609600"/>
            <a:ext cx="6934200" cy="304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sr-Latn-CS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1143000"/>
            <a:ext cx="8229600" cy="2571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latin typeface="+mj-lt"/>
                <a:ea typeface="Times New Roman" panose="02020603050405020304" pitchFamily="18" charset="0"/>
              </a:rPr>
              <a:t>*Most broj 52: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latin typeface="+mj-lt"/>
                <a:ea typeface="Times New Roman" panose="02020603050405020304" pitchFamily="18" charset="0"/>
              </a:rPr>
              <a:t>Na gradilištu se izvode sledeći radovi: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-"/>
            </a:pPr>
            <a:r>
              <a:rPr lang="it-IT" dirty="0">
                <a:latin typeface="+mj-lt"/>
                <a:ea typeface="Times New Roman" panose="02020603050405020304" pitchFamily="18" charset="0"/>
              </a:rPr>
              <a:t>Rušenje postojećeg ivičnog vijenca, uklanjanje postojećih poklopaca na kanalu za instalacije i čišćenje kanala za instalacije.</a:t>
            </a:r>
            <a:endParaRPr lang="en-US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-"/>
            </a:pPr>
            <a:r>
              <a:rPr lang="en-US" dirty="0" err="1">
                <a:latin typeface="+mj-lt"/>
                <a:ea typeface="Times New Roman" panose="02020603050405020304" pitchFamily="18" charset="0"/>
              </a:rPr>
              <a:t>Montaža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Times New Roman" panose="02020603050405020304" pitchFamily="18" charset="0"/>
              </a:rPr>
              <a:t>novih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Times New Roman" panose="02020603050405020304" pitchFamily="18" charset="0"/>
              </a:rPr>
              <a:t>ivičnih</a:t>
            </a:r>
            <a:r>
              <a:rPr lang="en-US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+mj-lt"/>
                <a:ea typeface="Times New Roman" panose="02020603050405020304" pitchFamily="18" charset="0"/>
              </a:rPr>
              <a:t>vijenaca</a:t>
            </a:r>
            <a:r>
              <a:rPr lang="en-US" dirty="0" smtClean="0">
                <a:latin typeface="+mj-lt"/>
                <a:ea typeface="Times New Roman" panose="02020603050405020304" pitchFamily="18" charset="0"/>
              </a:rPr>
              <a:t>.</a:t>
            </a:r>
            <a:endParaRPr lang="sr-Latn-ME" dirty="0" smtClean="0">
              <a:latin typeface="+mj-lt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714473"/>
            <a:ext cx="2586037" cy="2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02" y="3380568"/>
            <a:ext cx="2582395" cy="309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1400" dirty="0" smtClean="0"/>
              <a:t>Fotodokumentacija, </a:t>
            </a:r>
            <a:r>
              <a:rPr lang="en-US" sz="1400" dirty="0" err="1"/>
              <a:t>izvođenje</a:t>
            </a:r>
            <a:r>
              <a:rPr lang="en-US" sz="1400" dirty="0"/>
              <a:t> </a:t>
            </a:r>
            <a:r>
              <a:rPr lang="en-US" sz="1400" dirty="0" err="1"/>
              <a:t>sloja</a:t>
            </a:r>
            <a:r>
              <a:rPr lang="en-US" sz="1400" dirty="0"/>
              <a:t> za pad </a:t>
            </a:r>
            <a:r>
              <a:rPr lang="en-US" sz="1400" dirty="0" err="1"/>
              <a:t>kanala</a:t>
            </a:r>
            <a:r>
              <a:rPr lang="en-US" sz="1400" dirty="0"/>
              <a:t> za </a:t>
            </a:r>
            <a:r>
              <a:rPr lang="en-US" sz="1400" dirty="0" err="1" smtClean="0"/>
              <a:t>instalacije</a:t>
            </a:r>
            <a:r>
              <a:rPr lang="sr-Latn-ME" sz="1400" dirty="0" smtClean="0"/>
              <a:t> </a:t>
            </a:r>
            <a:r>
              <a:rPr lang="en-US" sz="1400" dirty="0"/>
              <a:t>(</a:t>
            </a:r>
            <a:r>
              <a:rPr lang="en-US" sz="1400" dirty="0" err="1"/>
              <a:t>Uklanjanje</a:t>
            </a:r>
            <a:r>
              <a:rPr lang="en-US" sz="1400" dirty="0"/>
              <a:t> </a:t>
            </a:r>
            <a:r>
              <a:rPr lang="en-US" sz="1400" dirty="0" err="1"/>
              <a:t>postojećih</a:t>
            </a:r>
            <a:r>
              <a:rPr lang="en-US" sz="1400" dirty="0"/>
              <a:t> </a:t>
            </a:r>
            <a:r>
              <a:rPr lang="en-US" sz="1400" dirty="0" err="1"/>
              <a:t>poklopaca</a:t>
            </a:r>
            <a:r>
              <a:rPr lang="en-US" sz="1400" dirty="0"/>
              <a:t> </a:t>
            </a:r>
            <a:r>
              <a:rPr lang="en-US" sz="1400" dirty="0" err="1"/>
              <a:t>kanala</a:t>
            </a:r>
            <a:r>
              <a:rPr lang="en-US" sz="1400" dirty="0"/>
              <a:t> za </a:t>
            </a:r>
            <a:r>
              <a:rPr lang="en-US" sz="1400" dirty="0" err="1"/>
              <a:t>instalacije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bušenjem</a:t>
            </a:r>
            <a:r>
              <a:rPr lang="en-US" sz="1400" dirty="0"/>
              <a:t> </a:t>
            </a:r>
            <a:r>
              <a:rPr lang="en-US" sz="1400" dirty="0" err="1"/>
              <a:t>rupa</a:t>
            </a:r>
            <a:r>
              <a:rPr lang="en-US" sz="1400" dirty="0"/>
              <a:t> za </a:t>
            </a:r>
            <a:r>
              <a:rPr lang="en-US" sz="1400" dirty="0" err="1"/>
              <a:t>slivnike</a:t>
            </a:r>
            <a:r>
              <a:rPr lang="en-US" sz="1400" dirty="0"/>
              <a:t>, </a:t>
            </a:r>
            <a:r>
              <a:rPr lang="en-US" sz="1400" dirty="0" err="1"/>
              <a:t>štemanje</a:t>
            </a:r>
            <a:r>
              <a:rPr lang="en-US" sz="1400" dirty="0"/>
              <a:t> </a:t>
            </a:r>
            <a:r>
              <a:rPr lang="en-US" sz="1400" dirty="0" err="1"/>
              <a:t>ivičnog</a:t>
            </a:r>
            <a:r>
              <a:rPr lang="en-US" sz="1400" dirty="0"/>
              <a:t> </a:t>
            </a:r>
            <a:r>
              <a:rPr lang="en-US" sz="1400" dirty="0" err="1"/>
              <a:t>parapeta</a:t>
            </a:r>
            <a:r>
              <a:rPr lang="en-US" sz="1400" dirty="0"/>
              <a:t>, </a:t>
            </a:r>
            <a:r>
              <a:rPr lang="en-US" sz="1400" dirty="0" err="1"/>
              <a:t>priprema</a:t>
            </a:r>
            <a:r>
              <a:rPr lang="en-US" sz="1400" dirty="0"/>
              <a:t> za </a:t>
            </a:r>
            <a:r>
              <a:rPr lang="en-US" sz="1400" dirty="0" err="1"/>
              <a:t>betoniranje</a:t>
            </a:r>
            <a:r>
              <a:rPr lang="en-US" sz="1400" dirty="0"/>
              <a:t> </a:t>
            </a:r>
            <a:r>
              <a:rPr lang="en-US" sz="1400" dirty="0" err="1"/>
              <a:t>ivičnog</a:t>
            </a:r>
            <a:r>
              <a:rPr lang="en-US" sz="1400" dirty="0"/>
              <a:t> </a:t>
            </a:r>
            <a:r>
              <a:rPr lang="en-US" sz="1400" dirty="0" err="1"/>
              <a:t>parapeta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betoniranjem</a:t>
            </a:r>
            <a:r>
              <a:rPr lang="en-US" sz="1400" dirty="0"/>
              <a:t>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52600"/>
            <a:ext cx="2494982" cy="30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752600"/>
            <a:ext cx="2461443" cy="308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97" y="1736785"/>
            <a:ext cx="2600978" cy="321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2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2000" b="1" dirty="0" smtClean="0">
                <a:solidFill>
                  <a:srgbClr val="FF0000"/>
                </a:solidFill>
              </a:rPr>
              <a:t>M47, km 338+952,47 (opština Kolašin, Drpe)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*Most </a:t>
            </a:r>
            <a:r>
              <a:rPr lang="en-US" sz="2000" b="1" dirty="0" err="1"/>
              <a:t>broj</a:t>
            </a:r>
            <a:r>
              <a:rPr lang="en-US" sz="2000" b="1" dirty="0"/>
              <a:t> 47:</a:t>
            </a:r>
            <a:endParaRPr lang="en-US" sz="2000" dirty="0"/>
          </a:p>
          <a:p>
            <a:pPr marL="0" indent="0">
              <a:buNone/>
            </a:pPr>
            <a:r>
              <a:rPr lang="en-US" sz="1400" dirty="0"/>
              <a:t>Na </a:t>
            </a:r>
            <a:r>
              <a:rPr lang="en-US" sz="1400" dirty="0" err="1"/>
              <a:t>gradilištu</a:t>
            </a:r>
            <a:r>
              <a:rPr lang="en-US" sz="1400" dirty="0"/>
              <a:t> se </a:t>
            </a:r>
            <a:r>
              <a:rPr lang="en-US" sz="1400" dirty="0" err="1"/>
              <a:t>izvode</a:t>
            </a:r>
            <a:r>
              <a:rPr lang="en-US" sz="1400" dirty="0"/>
              <a:t> </a:t>
            </a:r>
            <a:r>
              <a:rPr lang="en-US" sz="1400" dirty="0" err="1"/>
              <a:t>sledeći</a:t>
            </a:r>
            <a:r>
              <a:rPr lang="en-US" sz="1400" dirty="0"/>
              <a:t> </a:t>
            </a:r>
            <a:r>
              <a:rPr lang="en-US" sz="1400" dirty="0" err="1"/>
              <a:t>radovi</a:t>
            </a:r>
            <a:r>
              <a:rPr lang="en-US" sz="1400" dirty="0"/>
              <a:t>:</a:t>
            </a:r>
          </a:p>
          <a:p>
            <a:pPr lvl="0"/>
            <a:r>
              <a:rPr lang="en-US" sz="1400" dirty="0" err="1"/>
              <a:t>Sanacija</a:t>
            </a:r>
            <a:r>
              <a:rPr lang="en-US" sz="1400" dirty="0"/>
              <a:t> </a:t>
            </a:r>
            <a:r>
              <a:rPr lang="en-US" sz="1400" dirty="0" err="1"/>
              <a:t>betonskih</a:t>
            </a:r>
            <a:r>
              <a:rPr lang="en-US" sz="1400" dirty="0"/>
              <a:t> </a:t>
            </a:r>
            <a:r>
              <a:rPr lang="en-US" sz="1400" dirty="0" err="1"/>
              <a:t>površina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rasponskoj</a:t>
            </a:r>
            <a:r>
              <a:rPr lang="en-US" sz="1400" dirty="0"/>
              <a:t> </a:t>
            </a:r>
            <a:r>
              <a:rPr lang="en-US" sz="1400" dirty="0" err="1"/>
              <a:t>konstrukciji</a:t>
            </a:r>
            <a:r>
              <a:rPr lang="en-US" sz="1400" dirty="0"/>
              <a:t> </a:t>
            </a:r>
            <a:r>
              <a:rPr lang="en-US" sz="1400" dirty="0" err="1"/>
              <a:t>mosta</a:t>
            </a:r>
            <a:r>
              <a:rPr lang="en-US" sz="1400" dirty="0"/>
              <a:t> i </a:t>
            </a:r>
            <a:r>
              <a:rPr lang="en-US" sz="1400" dirty="0" err="1"/>
              <a:t>obalnim</a:t>
            </a:r>
            <a:r>
              <a:rPr lang="en-US" sz="1400" dirty="0"/>
              <a:t> </a:t>
            </a:r>
            <a:r>
              <a:rPr lang="en-US" sz="1400" dirty="0" err="1"/>
              <a:t>stubovima</a:t>
            </a:r>
            <a:r>
              <a:rPr lang="en-US" sz="1400" dirty="0"/>
              <a:t>.</a:t>
            </a:r>
          </a:p>
          <a:p>
            <a:pPr lvl="0"/>
            <a:r>
              <a:rPr lang="en-US" sz="1400" dirty="0" err="1"/>
              <a:t>Rušenje</a:t>
            </a:r>
            <a:r>
              <a:rPr lang="en-US" sz="1400" dirty="0"/>
              <a:t> </a:t>
            </a:r>
            <a:r>
              <a:rPr lang="en-US" sz="1400" dirty="0" err="1"/>
              <a:t>postojećeg</a:t>
            </a:r>
            <a:r>
              <a:rPr lang="en-US" sz="1400" dirty="0"/>
              <a:t> </a:t>
            </a:r>
            <a:r>
              <a:rPr lang="en-US" sz="1400" dirty="0" err="1"/>
              <a:t>ivičnog</a:t>
            </a:r>
            <a:r>
              <a:rPr lang="en-US" sz="1400" dirty="0"/>
              <a:t> </a:t>
            </a:r>
            <a:r>
              <a:rPr lang="en-US" sz="1400" dirty="0" err="1"/>
              <a:t>vijenca</a:t>
            </a:r>
            <a:r>
              <a:rPr lang="en-US" sz="1400" dirty="0"/>
              <a:t>, </a:t>
            </a:r>
            <a:r>
              <a:rPr lang="en-US" sz="1400" dirty="0" err="1"/>
              <a:t>uklanjanje</a:t>
            </a:r>
            <a:r>
              <a:rPr lang="en-US" sz="1400" dirty="0"/>
              <a:t> </a:t>
            </a:r>
            <a:r>
              <a:rPr lang="en-US" sz="1400" dirty="0" err="1"/>
              <a:t>postojećih</a:t>
            </a:r>
            <a:r>
              <a:rPr lang="en-US" sz="1400" dirty="0"/>
              <a:t> </a:t>
            </a:r>
            <a:r>
              <a:rPr lang="en-US" sz="1400" dirty="0" err="1"/>
              <a:t>poklopaca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kanalu</a:t>
            </a:r>
            <a:r>
              <a:rPr lang="en-US" sz="1400" dirty="0"/>
              <a:t> za </a:t>
            </a:r>
            <a:r>
              <a:rPr lang="en-US" sz="1400" dirty="0" err="1"/>
              <a:t>instalacije</a:t>
            </a:r>
            <a:r>
              <a:rPr lang="en-US" sz="1400" dirty="0"/>
              <a:t> i </a:t>
            </a:r>
            <a:r>
              <a:rPr lang="en-US" sz="1400" dirty="0" err="1"/>
              <a:t>čišćenje</a:t>
            </a:r>
            <a:r>
              <a:rPr lang="en-US" sz="1400" dirty="0"/>
              <a:t> </a:t>
            </a:r>
            <a:r>
              <a:rPr lang="en-US" sz="1400" dirty="0" err="1"/>
              <a:t>kanala</a:t>
            </a:r>
            <a:r>
              <a:rPr lang="en-US" sz="1400" dirty="0"/>
              <a:t> za </a:t>
            </a:r>
            <a:r>
              <a:rPr lang="en-US" sz="1400" dirty="0" err="1"/>
              <a:t>instalacije</a:t>
            </a:r>
            <a:endParaRPr lang="en-US" sz="1400" dirty="0"/>
          </a:p>
          <a:p>
            <a:pPr lvl="0"/>
            <a:r>
              <a:rPr lang="it-IT" sz="1400" dirty="0"/>
              <a:t>Priprema novog predloga rješenja za regulaciju vodotoka</a:t>
            </a:r>
            <a:r>
              <a:rPr lang="it-IT" sz="1400" dirty="0" smtClean="0"/>
              <a:t>.</a:t>
            </a:r>
            <a:endParaRPr lang="en-US" sz="1400" dirty="0"/>
          </a:p>
          <a:p>
            <a:r>
              <a:rPr lang="en-US" sz="1400" dirty="0" err="1" smtClean="0"/>
              <a:t>pripremni</a:t>
            </a:r>
            <a:r>
              <a:rPr lang="en-US" sz="1400" dirty="0" smtClean="0"/>
              <a:t> </a:t>
            </a:r>
            <a:r>
              <a:rPr lang="en-US" sz="1400" dirty="0" err="1"/>
              <a:t>radovi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gornjem</a:t>
            </a:r>
            <a:r>
              <a:rPr lang="en-US" sz="1400" dirty="0"/>
              <a:t> </a:t>
            </a:r>
            <a:r>
              <a:rPr lang="en-US" sz="1400" dirty="0" err="1"/>
              <a:t>stroju</a:t>
            </a:r>
            <a:r>
              <a:rPr lang="en-US" sz="1400" dirty="0"/>
              <a:t>, </a:t>
            </a:r>
            <a:r>
              <a:rPr lang="en-US" sz="1400" dirty="0" err="1"/>
              <a:t>rasijecanje</a:t>
            </a:r>
            <a:r>
              <a:rPr lang="en-US" sz="1400" dirty="0"/>
              <a:t> </a:t>
            </a:r>
            <a:r>
              <a:rPr lang="en-US" sz="1400" dirty="0" err="1"/>
              <a:t>šina</a:t>
            </a:r>
            <a:r>
              <a:rPr lang="en-US" sz="1400" dirty="0"/>
              <a:t>, </a:t>
            </a:r>
            <a:r>
              <a:rPr lang="en-US" sz="1400" dirty="0" err="1"/>
              <a:t>otvoreno</a:t>
            </a:r>
            <a:r>
              <a:rPr lang="en-US" sz="1400" dirty="0"/>
              <a:t> </a:t>
            </a:r>
            <a:r>
              <a:rPr lang="en-US" sz="1400" dirty="0" err="1"/>
              <a:t>prvo</a:t>
            </a:r>
            <a:r>
              <a:rPr lang="en-US" sz="1400" dirty="0"/>
              <a:t> </a:t>
            </a:r>
            <a:r>
              <a:rPr lang="en-US" sz="1400" dirty="0" err="1"/>
              <a:t>radno</a:t>
            </a:r>
            <a:r>
              <a:rPr lang="en-US" sz="1400" dirty="0"/>
              <a:t> </a:t>
            </a:r>
            <a:r>
              <a:rPr lang="en-US" sz="1400" dirty="0" err="1"/>
              <a:t>polje</a:t>
            </a:r>
            <a:r>
              <a:rPr lang="en-US" sz="1400" dirty="0"/>
              <a:t> za </a:t>
            </a:r>
            <a:r>
              <a:rPr lang="en-US" sz="1400" dirty="0" err="1"/>
              <a:t>potrebe</a:t>
            </a:r>
            <a:r>
              <a:rPr lang="en-US" sz="1400" dirty="0"/>
              <a:t> </a:t>
            </a:r>
            <a:r>
              <a:rPr lang="en-US" sz="1400" dirty="0" err="1"/>
              <a:t>ugradnje</a:t>
            </a:r>
            <a:r>
              <a:rPr lang="en-US" sz="1400" dirty="0"/>
              <a:t> </a:t>
            </a:r>
            <a:r>
              <a:rPr lang="en-US" sz="1400" dirty="0" err="1"/>
              <a:t>hidroizolacije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mostu</a:t>
            </a:r>
            <a:endParaRPr lang="en-US" sz="1400" dirty="0"/>
          </a:p>
          <a:p>
            <a:r>
              <a:rPr lang="en-US" sz="1400" dirty="0" err="1"/>
              <a:t>Radovi</a:t>
            </a:r>
            <a:r>
              <a:rPr lang="en-US" sz="1400" dirty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ovoj</a:t>
            </a:r>
            <a:r>
              <a:rPr lang="en-US" sz="1400" dirty="0"/>
              <a:t> </a:t>
            </a:r>
            <a:r>
              <a:rPr lang="en-US" sz="1400" dirty="0" err="1"/>
              <a:t>poziciji</a:t>
            </a:r>
            <a:r>
              <a:rPr lang="en-US" sz="1400" dirty="0"/>
              <a:t> se </a:t>
            </a:r>
            <a:r>
              <a:rPr lang="en-US" sz="1400" dirty="0" err="1"/>
              <a:t>izvode</a:t>
            </a:r>
            <a:r>
              <a:rPr lang="en-US" sz="1400" dirty="0"/>
              <a:t> u </a:t>
            </a:r>
            <a:r>
              <a:rPr lang="en-US" sz="1400" dirty="0" err="1"/>
              <a:t>skladu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odobrenom</a:t>
            </a:r>
            <a:r>
              <a:rPr lang="en-US" sz="1400" dirty="0"/>
              <a:t> </a:t>
            </a:r>
            <a:r>
              <a:rPr lang="en-US" sz="1400" dirty="0" err="1"/>
              <a:t>metodologijom</a:t>
            </a:r>
            <a:r>
              <a:rPr lang="en-US" sz="1400" dirty="0"/>
              <a:t> za </a:t>
            </a:r>
            <a:r>
              <a:rPr lang="en-US" sz="1400" dirty="0" err="1"/>
              <a:t>gornji</a:t>
            </a:r>
            <a:r>
              <a:rPr lang="en-US" sz="1400" dirty="0"/>
              <a:t> </a:t>
            </a:r>
            <a:r>
              <a:rPr lang="en-US" sz="1400" dirty="0" err="1"/>
              <a:t>stroj</a:t>
            </a:r>
            <a:r>
              <a:rPr lang="en-US" sz="1400" dirty="0"/>
              <a:t>. </a:t>
            </a:r>
            <a:r>
              <a:rPr lang="en-US" sz="1400" dirty="0" err="1"/>
              <a:t>Aktivnosti</a:t>
            </a:r>
            <a:r>
              <a:rPr lang="en-US" sz="1400" dirty="0"/>
              <a:t>  </a:t>
            </a:r>
            <a:r>
              <a:rPr lang="en-US" sz="1400" dirty="0" err="1"/>
              <a:t>koje</a:t>
            </a:r>
            <a:r>
              <a:rPr lang="en-US" sz="1400" dirty="0"/>
              <a:t>  </a:t>
            </a:r>
            <a:r>
              <a:rPr lang="en-US" sz="1400" dirty="0" err="1"/>
              <a:t>su</a:t>
            </a:r>
            <a:r>
              <a:rPr lang="en-US" sz="1400" dirty="0"/>
              <a:t>  </a:t>
            </a:r>
            <a:r>
              <a:rPr lang="en-US" sz="1400" dirty="0" err="1"/>
              <a:t>planirane</a:t>
            </a:r>
            <a:r>
              <a:rPr lang="en-US" sz="1400" dirty="0"/>
              <a:t>  za </a:t>
            </a:r>
            <a:r>
              <a:rPr lang="en-US" sz="1400" dirty="0" err="1"/>
              <a:t>narednu</a:t>
            </a:r>
            <a:r>
              <a:rPr lang="en-US" sz="1400" dirty="0"/>
              <a:t>  </a:t>
            </a:r>
            <a:r>
              <a:rPr lang="en-US" sz="1400" dirty="0" err="1"/>
              <a:t>sedmicu</a:t>
            </a:r>
            <a:r>
              <a:rPr lang="en-US" sz="1400" dirty="0"/>
              <a:t>  je </a:t>
            </a:r>
            <a:r>
              <a:rPr lang="en-US" sz="1400" dirty="0" err="1"/>
              <a:t>nastavak</a:t>
            </a:r>
            <a:r>
              <a:rPr lang="en-US" sz="1400" dirty="0"/>
              <a:t>  </a:t>
            </a:r>
            <a:r>
              <a:rPr lang="en-US" sz="1400" dirty="0" err="1"/>
              <a:t>radova</a:t>
            </a:r>
            <a:r>
              <a:rPr lang="en-US" sz="1400" dirty="0"/>
              <a:t>  </a:t>
            </a:r>
            <a:r>
              <a:rPr lang="en-US" sz="1400" dirty="0" err="1"/>
              <a:t>na</a:t>
            </a:r>
            <a:r>
              <a:rPr lang="en-US" sz="1400" dirty="0"/>
              <a:t>  </a:t>
            </a:r>
            <a:r>
              <a:rPr lang="en-US" sz="1400" dirty="0" err="1"/>
              <a:t>gornjem</a:t>
            </a:r>
            <a:r>
              <a:rPr lang="en-US" sz="1400" dirty="0"/>
              <a:t>  </a:t>
            </a:r>
            <a:r>
              <a:rPr lang="en-US" sz="1400" dirty="0" err="1"/>
              <a:t>stroju</a:t>
            </a:r>
            <a:r>
              <a:rPr lang="en-US" sz="1400" dirty="0"/>
              <a:t>, </a:t>
            </a:r>
            <a:r>
              <a:rPr lang="en-US" sz="1400" dirty="0" err="1"/>
              <a:t>ugradnja</a:t>
            </a:r>
            <a:r>
              <a:rPr lang="en-US" sz="1400" dirty="0"/>
              <a:t> </a:t>
            </a:r>
            <a:r>
              <a:rPr lang="en-US" sz="1400" dirty="0" err="1"/>
              <a:t>hidroizolacije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531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r-Latn-ME" sz="1400" dirty="0" smtClean="0"/>
              <a:t>Fotodokumentacija, </a:t>
            </a:r>
            <a:r>
              <a:rPr lang="en-US" sz="1400" dirty="0" err="1"/>
              <a:t>Otvaranje</a:t>
            </a:r>
            <a:r>
              <a:rPr lang="en-US" sz="1400" dirty="0"/>
              <a:t> </a:t>
            </a:r>
            <a:r>
              <a:rPr lang="en-US" sz="1400" dirty="0" err="1"/>
              <a:t>prvog</a:t>
            </a:r>
            <a:r>
              <a:rPr lang="en-US" sz="1400" dirty="0"/>
              <a:t> </a:t>
            </a:r>
            <a:r>
              <a:rPr lang="en-US" sz="1400" dirty="0" err="1"/>
              <a:t>polja</a:t>
            </a:r>
            <a:r>
              <a:rPr lang="en-US" sz="1400" dirty="0"/>
              <a:t> od </a:t>
            </a:r>
            <a:r>
              <a:rPr lang="en-US" sz="1400" dirty="0" smtClean="0"/>
              <a:t>10m</a:t>
            </a:r>
            <a:r>
              <a:rPr lang="sr-Latn-ME" sz="1400" dirty="0" smtClean="0"/>
              <a:t>, </a:t>
            </a:r>
            <a:r>
              <a:rPr lang="sr-Latn-ME" sz="1400" dirty="0"/>
              <a:t>u</a:t>
            </a:r>
            <a:r>
              <a:rPr lang="en-US" sz="1400" dirty="0" err="1" smtClean="0"/>
              <a:t>klanjanje</a:t>
            </a:r>
            <a:r>
              <a:rPr lang="en-US" sz="1400" dirty="0" smtClean="0"/>
              <a:t> </a:t>
            </a:r>
            <a:r>
              <a:rPr lang="en-US" sz="1400" dirty="0" err="1"/>
              <a:t>postojećih</a:t>
            </a:r>
            <a:r>
              <a:rPr lang="en-US" sz="1400" dirty="0"/>
              <a:t> </a:t>
            </a:r>
            <a:r>
              <a:rPr lang="en-US" sz="1400" dirty="0" err="1"/>
              <a:t>poklopaca</a:t>
            </a:r>
            <a:r>
              <a:rPr lang="en-US" sz="1400" dirty="0"/>
              <a:t> </a:t>
            </a:r>
            <a:r>
              <a:rPr lang="en-US" sz="1400" dirty="0" err="1"/>
              <a:t>kanala</a:t>
            </a:r>
            <a:r>
              <a:rPr lang="en-US" sz="1400" dirty="0"/>
              <a:t> za  </a:t>
            </a:r>
            <a:r>
              <a:rPr lang="en-US" sz="1400" dirty="0" err="1"/>
              <a:t>instalacije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 </a:t>
            </a:r>
            <a:r>
              <a:rPr lang="en-US" sz="1400" dirty="0" err="1"/>
              <a:t>bušenjem</a:t>
            </a:r>
            <a:r>
              <a:rPr lang="en-US" sz="1400" dirty="0"/>
              <a:t> </a:t>
            </a:r>
            <a:r>
              <a:rPr lang="en-US" sz="1400" dirty="0" err="1"/>
              <a:t>rupa</a:t>
            </a:r>
            <a:r>
              <a:rPr lang="en-US" sz="1400" dirty="0"/>
              <a:t> za </a:t>
            </a:r>
            <a:r>
              <a:rPr lang="en-US" sz="1400" dirty="0" err="1"/>
              <a:t>slivnike</a:t>
            </a:r>
            <a:r>
              <a:rPr lang="en-US" sz="1400" dirty="0"/>
              <a:t>, </a:t>
            </a:r>
            <a:r>
              <a:rPr lang="en-US" sz="1400" dirty="0" err="1"/>
              <a:t>štemanje</a:t>
            </a:r>
            <a:r>
              <a:rPr lang="en-US" sz="1400" dirty="0"/>
              <a:t> </a:t>
            </a:r>
            <a:r>
              <a:rPr lang="en-US" sz="1400" dirty="0" err="1"/>
              <a:t>ivičnog</a:t>
            </a:r>
            <a:r>
              <a:rPr lang="en-US" sz="1400" dirty="0"/>
              <a:t> </a:t>
            </a:r>
            <a:r>
              <a:rPr lang="en-US" sz="1400" dirty="0" err="1"/>
              <a:t>parapeta</a:t>
            </a:r>
            <a:r>
              <a:rPr lang="en-US" sz="1400" dirty="0"/>
              <a:t>, </a:t>
            </a:r>
            <a:r>
              <a:rPr lang="en-US" sz="1400" dirty="0" err="1" smtClean="0"/>
              <a:t>montaža</a:t>
            </a:r>
            <a:r>
              <a:rPr lang="sr-Latn-ME" sz="1400" dirty="0" smtClean="0"/>
              <a:t> </a:t>
            </a:r>
            <a:r>
              <a:rPr lang="en-US" sz="1400" dirty="0" err="1" smtClean="0"/>
              <a:t>prefabrikovanih</a:t>
            </a:r>
            <a:r>
              <a:rPr lang="en-US" sz="1400" dirty="0" smtClean="0"/>
              <a:t> </a:t>
            </a:r>
            <a:r>
              <a:rPr lang="en-US" sz="1400" dirty="0" err="1"/>
              <a:t>elemenata</a:t>
            </a:r>
            <a:r>
              <a:rPr lang="en-US" sz="1400" dirty="0"/>
              <a:t>, </a:t>
            </a:r>
            <a:r>
              <a:rPr lang="en-US" sz="1400" dirty="0" err="1"/>
              <a:t>sanacija</a:t>
            </a:r>
            <a:r>
              <a:rPr lang="en-US" sz="1400" dirty="0"/>
              <a:t> </a:t>
            </a:r>
            <a:r>
              <a:rPr lang="en-US" sz="1400" dirty="0" err="1"/>
              <a:t>betonskih</a:t>
            </a:r>
            <a:r>
              <a:rPr lang="en-US" sz="1400" dirty="0"/>
              <a:t> </a:t>
            </a:r>
            <a:r>
              <a:rPr lang="en-US" sz="1400" dirty="0" err="1" smtClean="0"/>
              <a:t>površina</a:t>
            </a:r>
            <a:r>
              <a:rPr lang="sr-Latn-ME" sz="1400" dirty="0"/>
              <a:t>.</a:t>
            </a:r>
            <a:endParaRPr lang="en-US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9051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676400"/>
            <a:ext cx="25908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664898"/>
            <a:ext cx="27432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39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1600" b="1" dirty="0" smtClean="0">
                <a:solidFill>
                  <a:srgbClr val="FF0000"/>
                </a:solidFill>
              </a:rPr>
              <a:t>M42, km 332+748,66 (opština Mojkovac, Rovačko Trebaljevo)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r-Latn-ME" b="1" dirty="0" smtClean="0"/>
              <a:t>            </a:t>
            </a:r>
            <a:r>
              <a:rPr lang="en-US" sz="1400" b="1" dirty="0" smtClean="0"/>
              <a:t>*</a:t>
            </a:r>
            <a:r>
              <a:rPr lang="en-US" sz="1400" b="1" dirty="0"/>
              <a:t>Most </a:t>
            </a:r>
            <a:r>
              <a:rPr lang="en-US" sz="1400" b="1" dirty="0" err="1"/>
              <a:t>broj</a:t>
            </a:r>
            <a:r>
              <a:rPr lang="en-US" sz="1400" b="1" dirty="0"/>
              <a:t> 42:</a:t>
            </a:r>
            <a:endParaRPr lang="en-US" sz="1400" dirty="0"/>
          </a:p>
          <a:p>
            <a:r>
              <a:rPr lang="it-IT" sz="1400" dirty="0"/>
              <a:t>Na gradilištu se izvode radovi na izradi pristupnog puta do </a:t>
            </a:r>
            <a:r>
              <a:rPr lang="it-IT" sz="1400" dirty="0" smtClean="0"/>
              <a:t>mosta</a:t>
            </a:r>
            <a:endParaRPr lang="sr-Latn-ME" sz="1400" dirty="0" smtClean="0"/>
          </a:p>
          <a:p>
            <a:r>
              <a:rPr lang="sr-Latn-ME" sz="1400" dirty="0" smtClean="0"/>
              <a:t>Pripremni radovi za potrebu sanacije mosta karbonskim platnima</a:t>
            </a:r>
          </a:p>
          <a:p>
            <a:r>
              <a:rPr lang="en-US" sz="1400" dirty="0" err="1" smtClean="0"/>
              <a:t>Nastavljeni</a:t>
            </a:r>
            <a:r>
              <a:rPr lang="en-US" sz="1400" dirty="0" smtClean="0"/>
              <a:t> </a:t>
            </a:r>
            <a:r>
              <a:rPr lang="sr-Latn-ME" sz="1400" dirty="0" smtClean="0"/>
              <a:t>su </a:t>
            </a:r>
            <a:r>
              <a:rPr lang="en-US" sz="1400" dirty="0" err="1" smtClean="0"/>
              <a:t>radovi</a:t>
            </a:r>
            <a:r>
              <a:rPr lang="en-US" sz="1400" dirty="0" smtClean="0"/>
              <a:t> </a:t>
            </a:r>
            <a:r>
              <a:rPr lang="en-US" sz="1400" dirty="0" err="1"/>
              <a:t>na</a:t>
            </a:r>
            <a:r>
              <a:rPr lang="en-US" sz="1400" dirty="0"/>
              <a:t> </a:t>
            </a:r>
            <a:r>
              <a:rPr lang="en-US" sz="1400" dirty="0" err="1"/>
              <a:t>montaži</a:t>
            </a:r>
            <a:r>
              <a:rPr lang="en-US" sz="1400" dirty="0"/>
              <a:t> </a:t>
            </a:r>
            <a:r>
              <a:rPr lang="en-US" sz="1400" dirty="0" err="1"/>
              <a:t>skele</a:t>
            </a:r>
            <a:r>
              <a:rPr lang="en-US" sz="1400" dirty="0"/>
              <a:t> za </a:t>
            </a:r>
            <a:r>
              <a:rPr lang="en-US" sz="1400" dirty="0" err="1"/>
              <a:t>potrebe</a:t>
            </a:r>
            <a:r>
              <a:rPr lang="en-US" sz="1400" dirty="0"/>
              <a:t> </a:t>
            </a:r>
            <a:r>
              <a:rPr lang="en-US" sz="1400" dirty="0" err="1"/>
              <a:t>sanacije</a:t>
            </a:r>
            <a:r>
              <a:rPr lang="en-US" sz="1400" dirty="0"/>
              <a:t> </a:t>
            </a:r>
            <a:r>
              <a:rPr lang="en-US" sz="1400" dirty="0" err="1"/>
              <a:t>mosta</a:t>
            </a:r>
            <a:r>
              <a:rPr lang="en-US" sz="1400" dirty="0"/>
              <a:t> </a:t>
            </a:r>
            <a:r>
              <a:rPr lang="en-US" sz="1400" dirty="0" err="1"/>
              <a:t>karbonskim</a:t>
            </a:r>
            <a:r>
              <a:rPr lang="en-US" sz="1400" dirty="0"/>
              <a:t> </a:t>
            </a:r>
            <a:r>
              <a:rPr lang="en-US" sz="1400" dirty="0" err="1"/>
              <a:t>platnima</a:t>
            </a:r>
            <a:r>
              <a:rPr lang="en-US" sz="1400" dirty="0"/>
              <a:t> i </a:t>
            </a:r>
            <a:r>
              <a:rPr lang="en-US" sz="1400" dirty="0" err="1"/>
              <a:t>konektorima</a:t>
            </a:r>
            <a:r>
              <a:rPr lang="en-US" sz="1400" dirty="0"/>
              <a:t>. </a:t>
            </a:r>
            <a:r>
              <a:rPr lang="en-US" sz="1400" dirty="0" err="1"/>
              <a:t>Izvođač</a:t>
            </a:r>
            <a:r>
              <a:rPr lang="en-US" sz="1400" dirty="0"/>
              <a:t> </a:t>
            </a:r>
            <a:r>
              <a:rPr lang="en-US" sz="1400" dirty="0" err="1"/>
              <a:t>radova</a:t>
            </a:r>
            <a:r>
              <a:rPr lang="en-US" sz="1400" dirty="0"/>
              <a:t> je </a:t>
            </a:r>
            <a:r>
              <a:rPr lang="en-US" sz="1400" dirty="0" err="1"/>
              <a:t>nastavio</a:t>
            </a:r>
            <a:r>
              <a:rPr lang="en-US" sz="1400" dirty="0"/>
              <a:t> </a:t>
            </a:r>
            <a:r>
              <a:rPr lang="en-US" sz="1400" dirty="0" err="1"/>
              <a:t>sa</a:t>
            </a:r>
            <a:r>
              <a:rPr lang="en-US" sz="1400" dirty="0"/>
              <a:t> </a:t>
            </a:r>
            <a:r>
              <a:rPr lang="en-US" sz="1400" dirty="0" err="1"/>
              <a:t>pripremnim</a:t>
            </a:r>
            <a:r>
              <a:rPr lang="en-US" sz="1400" dirty="0"/>
              <a:t> </a:t>
            </a:r>
            <a:r>
              <a:rPr lang="en-US" sz="1400" dirty="0" err="1"/>
              <a:t>aktivnostima</a:t>
            </a:r>
            <a:r>
              <a:rPr lang="en-US" sz="1400" dirty="0"/>
              <a:t> u </a:t>
            </a:r>
            <a:r>
              <a:rPr lang="en-US" sz="1400" dirty="0" err="1"/>
              <a:t>okviru</a:t>
            </a:r>
            <a:r>
              <a:rPr lang="en-US" sz="1400" dirty="0"/>
              <a:t> </a:t>
            </a:r>
            <a:r>
              <a:rPr lang="en-US" sz="1400" dirty="0" err="1"/>
              <a:t>sanacije</a:t>
            </a:r>
            <a:r>
              <a:rPr lang="en-US" sz="1400" dirty="0"/>
              <a:t> </a:t>
            </a:r>
            <a:r>
              <a:rPr lang="en-US" sz="1400" dirty="0" err="1"/>
              <a:t>stubova</a:t>
            </a:r>
            <a:r>
              <a:rPr lang="en-US" sz="1400" dirty="0"/>
              <a:t> i </a:t>
            </a:r>
            <a:r>
              <a:rPr lang="en-US" sz="1400" dirty="0" err="1"/>
              <a:t>svodova</a:t>
            </a:r>
            <a:r>
              <a:rPr lang="en-US" sz="1400" dirty="0"/>
              <a:t>, </a:t>
            </a:r>
            <a:r>
              <a:rPr lang="en-US" sz="1400" dirty="0" err="1"/>
              <a:t>što</a:t>
            </a:r>
            <a:r>
              <a:rPr lang="en-US" sz="1400" dirty="0"/>
              <a:t> </a:t>
            </a:r>
            <a:r>
              <a:rPr lang="en-US" sz="1400" dirty="0" err="1"/>
              <a:t>podrazumijeva</a:t>
            </a:r>
            <a:r>
              <a:rPr lang="en-US" sz="1400" dirty="0"/>
              <a:t> </a:t>
            </a:r>
            <a:r>
              <a:rPr lang="en-US" sz="1400" dirty="0" err="1"/>
              <a:t>čišćenje</a:t>
            </a:r>
            <a:r>
              <a:rPr lang="en-US" sz="1400" dirty="0"/>
              <a:t> i </a:t>
            </a:r>
            <a:r>
              <a:rPr lang="en-US" sz="1400" dirty="0" err="1"/>
              <a:t>pranje</a:t>
            </a:r>
            <a:r>
              <a:rPr lang="en-US" sz="1400" dirty="0"/>
              <a:t> </a:t>
            </a:r>
            <a:r>
              <a:rPr lang="en-US" sz="1400" dirty="0" err="1"/>
              <a:t>konstrukcije</a:t>
            </a:r>
            <a:r>
              <a:rPr lang="en-US" sz="1400" dirty="0" smtClean="0"/>
              <a:t>.</a:t>
            </a:r>
            <a:endParaRPr lang="en-US" sz="1400" dirty="0"/>
          </a:p>
          <a:p>
            <a:endParaRPr lang="en-US" sz="20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657600"/>
            <a:ext cx="31623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87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551</Words>
  <Application>Microsoft Office PowerPoint</Application>
  <PresentationFormat>A4 Paper (210x297 mm)</PresentationFormat>
  <Paragraphs>85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Cambria</vt:lpstr>
      <vt:lpstr>Times New Roman</vt:lpstr>
      <vt:lpstr>Office Theme</vt:lpstr>
      <vt:lpstr>PowerPoint Presentation</vt:lpstr>
      <vt:lpstr>   Izvođač radova:  GP Planum, ad Beograd Nadzor: IRD Enginering, Italija Datum uvođenja Izvođača radova u posao: 27. 11. 2018. godine Datum završetka radova: 27. 11. 2019. godine Aneks ugovora-produžetak roka za završetak radova: 27. 08. 2020. godine Aktivnosti na projektu se ne sprovode u skladu sa dinamičkim planom. Na projektu je evidentirano kašnjenje. Status projekta:  Od ukupno 5 gradilišta, na 1 gradilištu su počeli pripremni radovi, dok su na 4 gradilišta u toku glavni građevinski radovi.    Ugovorom su predviđeni sljedeći radovi: - Radovi na sanaciji betonskih površina na donjem stroju; - Radovi na rušenje i demontaži, kao i radovi na montaži novih elemenata konstrukcije donjeg stroja (ivični vijenci, parapeti, dilatacije, slivnici...); - Radovi na zamjeni pješačke i zaštitne ograde; -  Radovi na zamjeni hidroizolacije; - Instalacije i kontaktna mreža na mostu; -  Regulacija vodotoka na mostovima M40 i M47       </vt:lpstr>
      <vt:lpstr>PowerPoint Presentation</vt:lpstr>
      <vt:lpstr>-      Fotodokumentacija sa M53:  Početak radova na ugradnji hidroizolacije, uklanjanje postojećih poklopaca kanala za instalacije sa bušenjem rupa za slivnike, štemanje ivičnog parapeta, priprema za betoniranje ivičnog parapeta sa betoniranjem).  - Izvođač je nastavio radove FAZE Ia na zapadnoj strani stuba S7: izvođenje vertikalnih bušotina, ugradnju šina i popunjavanje prostorom sitnozrnim betonom. S obzirom na dnevni i noćni rad, Izvođač je zaključno sa julom završio svih 11 bušotina FAZE Ia i sa zapadne strane S7 (izbušene do projektovane dubine), kao i ostale pozicije ove faze (ugrađene šine i bušotine popunjena sitnozrnim betonom do projektovane dubine) zaštitom i stabilizacijom kosine sa istočne strane stuba -S, kao i obezbjeđenjem kolosjeka, u skladu sa usvojenom metodologijom (radovi FAZE Ib).     </vt:lpstr>
      <vt:lpstr>PowerPoint Presentation</vt:lpstr>
      <vt:lpstr>Fotodokumentacija, izvođenje sloja za pad kanala za instalacije (Uklanjanje postojećih poklopaca kanala za instalacije sa bušenjem rupa za slivnike, štemanje ivičnog parapeta, priprema za betoniranje ivičnog parapeta sa betoniranjem)</vt:lpstr>
      <vt:lpstr>M47, km 338+952,47 (opština Kolašin, Drpe)</vt:lpstr>
      <vt:lpstr>Fotodokumentacija, Otvaranje prvog polja od 10m, uklanjanje postojećih poklopaca kanala za  instalacije sa  bušenjem rupa za slivnike, štemanje ivičnog parapeta, montaža prefabrikovanih elemenata, sanacija betonskih površina.</vt:lpstr>
      <vt:lpstr>M42, km 332+748,66 (opština Mojkovac, Rovačko Trebaljevo)</vt:lpstr>
      <vt:lpstr>Fotodokumentacija, Montaža skele, sa pripremom površina za ojačanje karbonskim konektorima i platnima i završetak radova  na gornjem stroju</vt:lpstr>
      <vt:lpstr>M40, km 332+327,76 (Rovačko Trebaljevo, opština Mojkovac)</vt:lpstr>
      <vt:lpstr>Fotodokumentacija, Montaža skele oko stuba S5 za potrebe ojačanja , sa montažom prefabrikovanih ivičnh vijenaca (iskop oko temelja stuba, montaža armature i oplate sa betoniranjem, rušenje postojećeg ivičnog parapeta, uklanjanje postojećih poklopaca kanala za instalacija, sa čišćenjem kanala za instalacije) </vt:lpstr>
      <vt:lpstr>PowerPoint Presentation</vt:lpstr>
    </vt:vector>
  </TitlesOfParts>
  <Company>NONE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Fotodokumentacija</dc:title>
  <dc:creator>CHANGE_ME1</dc:creator>
  <cp:lastModifiedBy>Pc205</cp:lastModifiedBy>
  <cp:revision>55</cp:revision>
  <dcterms:created xsi:type="dcterms:W3CDTF">2011-10-28T10:33:36Z</dcterms:created>
  <dcterms:modified xsi:type="dcterms:W3CDTF">2020-09-08T07:23:04Z</dcterms:modified>
</cp:coreProperties>
</file>